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12" r:id="rId1"/>
  </p:sldMasterIdLst>
  <p:notesMasterIdLst>
    <p:notesMasterId r:id="rId40"/>
  </p:notesMasterIdLst>
  <p:handoutMasterIdLst>
    <p:handoutMasterId r:id="rId41"/>
  </p:handoutMasterIdLst>
  <p:sldIdLst>
    <p:sldId id="265" r:id="rId2"/>
    <p:sldId id="564" r:id="rId3"/>
    <p:sldId id="506" r:id="rId4"/>
    <p:sldId id="511" r:id="rId5"/>
    <p:sldId id="537" r:id="rId6"/>
    <p:sldId id="507" r:id="rId7"/>
    <p:sldId id="513" r:id="rId8"/>
    <p:sldId id="518" r:id="rId9"/>
    <p:sldId id="520" r:id="rId10"/>
    <p:sldId id="522" r:id="rId11"/>
    <p:sldId id="523" r:id="rId12"/>
    <p:sldId id="525" r:id="rId13"/>
    <p:sldId id="508" r:id="rId14"/>
    <p:sldId id="509" r:id="rId15"/>
    <p:sldId id="565" r:id="rId16"/>
    <p:sldId id="528" r:id="rId17"/>
    <p:sldId id="540" r:id="rId18"/>
    <p:sldId id="530" r:id="rId19"/>
    <p:sldId id="543" r:id="rId20"/>
    <p:sldId id="544" r:id="rId21"/>
    <p:sldId id="545" r:id="rId22"/>
    <p:sldId id="541" r:id="rId23"/>
    <p:sldId id="531" r:id="rId24"/>
    <p:sldId id="547" r:id="rId25"/>
    <p:sldId id="548" r:id="rId26"/>
    <p:sldId id="556" r:id="rId27"/>
    <p:sldId id="557" r:id="rId28"/>
    <p:sldId id="546" r:id="rId29"/>
    <p:sldId id="542" r:id="rId30"/>
    <p:sldId id="560" r:id="rId31"/>
    <p:sldId id="561" r:id="rId32"/>
    <p:sldId id="532" r:id="rId33"/>
    <p:sldId id="558" r:id="rId34"/>
    <p:sldId id="534" r:id="rId35"/>
    <p:sldId id="550" r:id="rId36"/>
    <p:sldId id="551" r:id="rId37"/>
    <p:sldId id="535" r:id="rId38"/>
    <p:sldId id="482" r:id="rId39"/>
  </p:sldIdLst>
  <p:sldSz cx="9144000" cy="6858000" type="screen4x3"/>
  <p:notesSz cx="6954838" cy="9240838"/>
  <p:custDataLst>
    <p:tags r:id="rId4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+mn-cs"/>
      </a:defRPr>
    </a:lvl1pPr>
    <a:lvl2pPr marL="4540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+mn-cs"/>
      </a:defRPr>
    </a:lvl2pPr>
    <a:lvl3pPr marL="9112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+mn-cs"/>
      </a:defRPr>
    </a:lvl3pPr>
    <a:lvl4pPr marL="13684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+mn-cs"/>
      </a:defRPr>
    </a:lvl4pPr>
    <a:lvl5pPr marL="18256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11">
          <p15:clr>
            <a:srgbClr val="A4A3A4"/>
          </p15:clr>
        </p15:guide>
        <p15:guide id="2" pos="219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33"/>
    <a:srgbClr val="FFFFFF"/>
    <a:srgbClr val="F6E0F3"/>
    <a:srgbClr val="EBA3D3"/>
    <a:srgbClr val="D026A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37" autoAdjust="0"/>
  </p:normalViewPr>
  <p:slideViewPr>
    <p:cSldViewPr snapToGrid="0">
      <p:cViewPr varScale="1">
        <p:scale>
          <a:sx n="98" d="100"/>
          <a:sy n="98" d="100"/>
        </p:scale>
        <p:origin x="-14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62"/>
    </p:cViewPr>
  </p:sorterViewPr>
  <p:notesViewPr>
    <p:cSldViewPr snapToGrid="0">
      <p:cViewPr varScale="1">
        <p:scale>
          <a:sx n="69" d="100"/>
          <a:sy n="69" d="100"/>
        </p:scale>
        <p:origin x="3246" y="84"/>
      </p:cViewPr>
      <p:guideLst>
        <p:guide orient="horz" pos="2911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tags" Target="tags/tag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Dr Gutlove,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5" y="8777288"/>
            <a:ext cx="3013075" cy="4619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447D3FC-2F29-4CB5-BD4F-4F1B103D4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3956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1763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3738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100" y="4389438"/>
            <a:ext cx="5100638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1763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69A5E9-7D66-4A78-B293-A42DD705E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85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40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4838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05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72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40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AB8FAB-04DD-4E28-8DD5-EBABD7CD3EA5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8198" name="Date Placeholder 5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7365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AB8FAB-04DD-4E28-8DD5-EBABD7CD3EA5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8198" name="Date Placeholder 5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8956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69A5E9-7D66-4A78-B293-A42DD705EFE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724525" y="0"/>
            <a:ext cx="3419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428625" y="3314700"/>
            <a:ext cx="8048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3505200"/>
            <a:ext cx="59436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60080" cy="709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3200" b="1" cap="none" baseline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7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867400" y="0"/>
            <a:ext cx="3276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6000750" y="0"/>
            <a:ext cx="314325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6015038" y="0"/>
            <a:ext cx="0" cy="685800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1" y="608013"/>
            <a:ext cx="2724150" cy="639762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10130" y="2531533"/>
            <a:ext cx="4706937" cy="374226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359400" y="6638925"/>
            <a:ext cx="479425" cy="219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D8452-3908-479E-83EA-97C1DF628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4400"/>
            <a:ext cx="77724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57200" y="6461125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51013" y="6591300"/>
            <a:ext cx="2133601" cy="2444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A945A2A-3BF9-473D-A9A6-E17959A301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08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9055994" y="0"/>
            <a:ext cx="8800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67841" y="5999163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9127840" y="0"/>
            <a:ext cx="51371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83625" y="6638925"/>
            <a:ext cx="479425" cy="219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203AF3-D210-4D70-8384-050A9A7AA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9117566" y="0"/>
            <a:ext cx="0" cy="685800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Cambria" pitchFamily="18" charset="0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mbria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mbria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mbria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mbri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mbri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mbri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mbri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mbri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http://www.webpagesthatsuck.com/worst-websites-of-2014.html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hyperlink" Target="http://paletton.com/" TargetMode="External"/><Relationship Id="rId8" Type="http://schemas.openxmlformats.org/officeDocument/2006/relationships/hyperlink" Target="http://colorschemer.com/online.html" TargetMode="External"/><Relationship Id="rId9" Type="http://schemas.openxmlformats.org/officeDocument/2006/relationships/hyperlink" Target="https://www.colorcodehex.com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hyperlink" Target="http://colorschemer.com/online.html" TargetMode="External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hyperlink" Target="http://alistapart.com/article/content-modelling-a-master-skill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cworld.com/article/127116/article.html" TargetMode="External"/><Relationship Id="rId4" Type="http://schemas.openxmlformats.org/officeDocument/2006/relationships/hyperlink" Target="https://www.branded3.com/blog/top-10-worst-websites/" TargetMode="External"/><Relationship Id="rId5" Type="http://schemas.openxmlformats.org/officeDocument/2006/relationships/hyperlink" Target="http://www.webpagesthatsuck.com/worst-websites-of-2014.html" TargetMode="External"/><Relationship Id="rId6" Type="http://schemas.openxmlformats.org/officeDocument/2006/relationships/hyperlink" Target="http://100bestwebsites.org" TargetMode="External"/><Relationship Id="rId7" Type="http://schemas.openxmlformats.org/officeDocument/2006/relationships/hyperlink" Target="http://www.mattanderson.org/blog/2013/02/11/20-great-public-library-websites/" TargetMode="External"/><Relationship Id="rId8" Type="http://schemas.openxmlformats.org/officeDocument/2006/relationships/hyperlink" Target="http://www.ala.org/offices/library/alarecommends/recommendedwebsites" TargetMode="External"/><Relationship Id="rId9" Type="http://schemas.openxmlformats.org/officeDocument/2006/relationships/image" Target="../media/image70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s://xkcd.com/773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1"/>
          <p:cNvSpPr>
            <a:spLocks noGrp="1"/>
          </p:cNvSpPr>
          <p:nvPr>
            <p:ph sz="quarter" idx="10"/>
          </p:nvPr>
        </p:nvSpPr>
        <p:spPr bwMode="auto">
          <a:xfrm>
            <a:off x="457200" y="3409950"/>
            <a:ext cx="5943600" cy="11588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00"/>
              </a:spcBef>
            </a:pPr>
            <a:r>
              <a:rPr lang="en-US" altLang="en-US" dirty="0"/>
              <a:t>LIS 488-03 </a:t>
            </a:r>
            <a:br>
              <a:rPr lang="en-US" altLang="en-US" dirty="0"/>
            </a:br>
            <a:r>
              <a:rPr lang="en-US" altLang="en-US" dirty="0"/>
              <a:t>Technology for Information Professionals</a:t>
            </a:r>
            <a:endParaRPr lang="en-US" altLang="en-US" dirty="0" smtClean="0"/>
          </a:p>
          <a:p>
            <a:pPr eaLnBrk="1" hangingPunct="1">
              <a:spcBef>
                <a:spcPts val="400"/>
              </a:spcBef>
            </a:pPr>
            <a:r>
              <a:rPr lang="en-US" altLang="en-US" dirty="0" smtClean="0"/>
              <a:t>Spring 2017, Caryn Anderson</a:t>
            </a:r>
            <a:endParaRPr altLang="en-US" dirty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62" y="1971616"/>
            <a:ext cx="7934226" cy="1271648"/>
          </a:xfrm>
        </p:spPr>
        <p:txBody>
          <a:bodyPr lIns="92029" tIns="46015" rIns="92029" bIns="46015" anchor="b"/>
          <a:lstStyle/>
          <a:p>
            <a:pPr eaLnBrk="1" hangingPunct="1"/>
            <a:r>
              <a:rPr lang="en-US" altLang="en-US" sz="4000" dirty="0" smtClean="0">
                <a:ea typeface="ＭＳ Ｐゴシック" pitchFamily="34" charset="-128"/>
              </a:rPr>
              <a:t>Web Design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40467" y="4622022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Harmony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Hierarchy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Dominance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1677" y="4436532"/>
            <a:ext cx="2675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Front doors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Diverse classification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Objects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5191" y="3352518"/>
            <a:ext cx="2027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Mental models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1493" y="1190625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Consistent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Minimal workload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91282" y="678521"/>
            <a:ext cx="167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Learnable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Efficient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9353" y="820056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Card sorting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Taxonomies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Content modeling</a:t>
            </a:r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 </a:t>
            </a:r>
            <a:r>
              <a:rPr lang="mr-IN" sz="2000" b="1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drawing the eye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3442" y="4045329"/>
            <a:ext cx="31347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VISUAL DESIGN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0672" y="2666297"/>
            <a:ext cx="31347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INFORMATION ARCHITECTURE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8955" y="545290"/>
            <a:ext cx="230977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USABILITY</a:t>
            </a:r>
            <a:endParaRPr lang="en-US" sz="28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1" y="4742014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Space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Typography</a:t>
            </a:r>
          </a:p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9087" y="4816323"/>
            <a:ext cx="1589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Organization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7322" y="1029830"/>
            <a:ext cx="260905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Visibility </a:t>
            </a:r>
            <a:r>
              <a:rPr lang="en-US" sz="1200" dirty="0">
                <a:solidFill>
                  <a:srgbClr val="008000"/>
                </a:solidFill>
              </a:rPr>
              <a:t>of system status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Match </a:t>
            </a:r>
            <a:r>
              <a:rPr lang="en-US" sz="1200" dirty="0">
                <a:solidFill>
                  <a:srgbClr val="008000"/>
                </a:solidFill>
              </a:rPr>
              <a:t>between system and the real world</a:t>
            </a:r>
          </a:p>
          <a:p>
            <a:pPr marL="171450" indent="-171450">
              <a:buFont typeface="Arial"/>
              <a:buChar char="•"/>
            </a:pPr>
            <a:endParaRPr lang="en-US" sz="1200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Consistency </a:t>
            </a:r>
            <a:r>
              <a:rPr lang="en-US" sz="1200" dirty="0">
                <a:solidFill>
                  <a:srgbClr val="008000"/>
                </a:solidFill>
              </a:rPr>
              <a:t>and standards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Error </a:t>
            </a:r>
            <a:r>
              <a:rPr lang="en-US" sz="1200" dirty="0">
                <a:solidFill>
                  <a:srgbClr val="008000"/>
                </a:solidFill>
              </a:rPr>
              <a:t>prevention</a:t>
            </a:r>
          </a:p>
          <a:p>
            <a:pPr marL="171450" indent="-171450">
              <a:buFont typeface="Arial"/>
              <a:buChar char="•"/>
            </a:pPr>
            <a:endParaRPr lang="en-US" sz="1200" dirty="0" smtClean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Flexibility </a:t>
            </a:r>
            <a:r>
              <a:rPr lang="en-US" sz="1200" dirty="0">
                <a:solidFill>
                  <a:srgbClr val="008000"/>
                </a:solidFill>
              </a:rPr>
              <a:t>and efficiency of use</a:t>
            </a:r>
          </a:p>
          <a:p>
            <a:endParaRPr lang="en-US" sz="1200" dirty="0">
              <a:solidFill>
                <a:srgbClr val="008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64840" y="3768684"/>
            <a:ext cx="2861697" cy="1410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99444" y="4286451"/>
            <a:ext cx="3773" cy="219833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64189" y="696588"/>
            <a:ext cx="1588407" cy="239719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4" y="4711644"/>
            <a:ext cx="439056" cy="439056"/>
          </a:xfrm>
          <a:prstGeom prst="rect">
            <a:avLst/>
          </a:prstGeom>
        </p:spPr>
      </p:pic>
      <p:pic>
        <p:nvPicPr>
          <p:cNvPr id="23" name="Picture 22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383" y="4391195"/>
            <a:ext cx="439056" cy="439056"/>
          </a:xfrm>
          <a:prstGeom prst="rect">
            <a:avLst/>
          </a:prstGeom>
        </p:spPr>
      </p:pic>
      <p:pic>
        <p:nvPicPr>
          <p:cNvPr id="24" name="Picture 23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6" y="594892"/>
            <a:ext cx="439056" cy="4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6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40467" y="4622022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Harmony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Hierarchy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Dominance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1677" y="4436532"/>
            <a:ext cx="2675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Front doors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Diverse classification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Objects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5191" y="3352518"/>
            <a:ext cx="2027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Mental models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1493" y="1190625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Consistent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Minimal workload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91282" y="678521"/>
            <a:ext cx="167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Learnable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Efficient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9353" y="820056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Card sorting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Taxonomies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Content modeling</a:t>
            </a:r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 </a:t>
            </a:r>
            <a:r>
              <a:rPr lang="mr-IN" sz="2000" b="1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links for more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3442" y="4045329"/>
            <a:ext cx="31347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VISUAL DESIGN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0672" y="2666297"/>
            <a:ext cx="31347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INFORMATION ARCHITECTURE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8955" y="545290"/>
            <a:ext cx="230977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USABILITY</a:t>
            </a:r>
            <a:endParaRPr lang="en-US" sz="28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1" y="4742014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u="sng" dirty="0" smtClean="0">
                <a:solidFill>
                  <a:srgbClr val="660066"/>
                </a:solidFill>
              </a:rPr>
              <a:t>Space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Typography</a:t>
            </a:r>
          </a:p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9087" y="4816323"/>
            <a:ext cx="1589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FF"/>
                </a:solidFill>
              </a:rPr>
              <a:t>Organization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7322" y="1029830"/>
            <a:ext cx="260905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Visibility </a:t>
            </a:r>
            <a:r>
              <a:rPr lang="en-US" sz="1200" dirty="0">
                <a:solidFill>
                  <a:srgbClr val="008000"/>
                </a:solidFill>
              </a:rPr>
              <a:t>of </a:t>
            </a:r>
            <a:r>
              <a:rPr lang="en-US" sz="1200" u="sng" dirty="0">
                <a:solidFill>
                  <a:srgbClr val="0000FF"/>
                </a:solidFill>
              </a:rPr>
              <a:t>system status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Match </a:t>
            </a:r>
            <a:r>
              <a:rPr lang="en-US" sz="1200" dirty="0">
                <a:solidFill>
                  <a:srgbClr val="008000"/>
                </a:solidFill>
              </a:rPr>
              <a:t>between system and the real world</a:t>
            </a:r>
          </a:p>
          <a:p>
            <a:pPr marL="171450" indent="-171450">
              <a:buFont typeface="Arial"/>
              <a:buChar char="•"/>
            </a:pPr>
            <a:endParaRPr lang="en-US" sz="1200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Consistency </a:t>
            </a:r>
            <a:r>
              <a:rPr lang="en-US" sz="1200" dirty="0">
                <a:solidFill>
                  <a:srgbClr val="008000"/>
                </a:solidFill>
              </a:rPr>
              <a:t>and standards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Error </a:t>
            </a:r>
            <a:r>
              <a:rPr lang="en-US" sz="1200" dirty="0">
                <a:solidFill>
                  <a:srgbClr val="008000"/>
                </a:solidFill>
              </a:rPr>
              <a:t>prevention</a:t>
            </a:r>
          </a:p>
          <a:p>
            <a:pPr marL="171450" indent="-171450">
              <a:buFont typeface="Arial"/>
              <a:buChar char="•"/>
            </a:pPr>
            <a:endParaRPr lang="en-US" sz="1200" dirty="0" smtClean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Flexibility </a:t>
            </a:r>
            <a:r>
              <a:rPr lang="en-US" sz="1200" dirty="0">
                <a:solidFill>
                  <a:srgbClr val="008000"/>
                </a:solidFill>
              </a:rPr>
              <a:t>and efficiency of use</a:t>
            </a:r>
          </a:p>
          <a:p>
            <a:endParaRPr lang="en-US" sz="1200" dirty="0">
              <a:solidFill>
                <a:srgbClr val="008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64840" y="3768684"/>
            <a:ext cx="2861697" cy="1410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99444" y="4286451"/>
            <a:ext cx="3773" cy="219833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64189" y="696588"/>
            <a:ext cx="1588407" cy="239719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4" y="4711644"/>
            <a:ext cx="439056" cy="439056"/>
          </a:xfrm>
          <a:prstGeom prst="rect">
            <a:avLst/>
          </a:prstGeom>
        </p:spPr>
      </p:pic>
      <p:pic>
        <p:nvPicPr>
          <p:cNvPr id="23" name="Picture 22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383" y="4391195"/>
            <a:ext cx="439056" cy="439056"/>
          </a:xfrm>
          <a:prstGeom prst="rect">
            <a:avLst/>
          </a:prstGeom>
        </p:spPr>
      </p:pic>
      <p:pic>
        <p:nvPicPr>
          <p:cNvPr id="24" name="Picture 23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6" y="594892"/>
            <a:ext cx="439056" cy="4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4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88955" y="545290"/>
            <a:ext cx="230977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USABILITY</a:t>
            </a:r>
            <a:endParaRPr lang="en-US" sz="28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91282" y="678521"/>
            <a:ext cx="167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Learnable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Effective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Efficient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1493" y="1190625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Useful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Consistent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Simple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Communication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Good error </a:t>
            </a:r>
            <a:r>
              <a:rPr lang="en-US" dirty="0" err="1" smtClean="0">
                <a:solidFill>
                  <a:srgbClr val="008000"/>
                </a:solidFill>
              </a:rPr>
              <a:t>mgt</a:t>
            </a:r>
            <a:endParaRPr lang="en-US" dirty="0" smtClean="0">
              <a:solidFill>
                <a:srgbClr val="008000"/>
              </a:solidFill>
            </a:endParaRP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Minimal workload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7322" y="1029830"/>
            <a:ext cx="26090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Visibility </a:t>
            </a:r>
            <a:r>
              <a:rPr lang="en-US" sz="1200" dirty="0">
                <a:solidFill>
                  <a:srgbClr val="008000"/>
                </a:solidFill>
              </a:rPr>
              <a:t>of system status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Match </a:t>
            </a:r>
            <a:r>
              <a:rPr lang="en-US" sz="1200" dirty="0">
                <a:solidFill>
                  <a:srgbClr val="008000"/>
                </a:solidFill>
              </a:rPr>
              <a:t>between system and the real world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User </a:t>
            </a:r>
            <a:r>
              <a:rPr lang="en-US" sz="1200" dirty="0">
                <a:solidFill>
                  <a:srgbClr val="008000"/>
                </a:solidFill>
              </a:rPr>
              <a:t>control and freedom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Consistency </a:t>
            </a:r>
            <a:r>
              <a:rPr lang="en-US" sz="1200" dirty="0">
                <a:solidFill>
                  <a:srgbClr val="008000"/>
                </a:solidFill>
              </a:rPr>
              <a:t>and standards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Error </a:t>
            </a:r>
            <a:r>
              <a:rPr lang="en-US" sz="1200" dirty="0">
                <a:solidFill>
                  <a:srgbClr val="008000"/>
                </a:solidFill>
              </a:rPr>
              <a:t>prevention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Recognition </a:t>
            </a:r>
            <a:r>
              <a:rPr lang="en-US" sz="1200" dirty="0">
                <a:solidFill>
                  <a:srgbClr val="008000"/>
                </a:solidFill>
              </a:rPr>
              <a:t>rather than recall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Flexibility </a:t>
            </a:r>
            <a:r>
              <a:rPr lang="en-US" sz="1200" dirty="0">
                <a:solidFill>
                  <a:srgbClr val="008000"/>
                </a:solidFill>
              </a:rPr>
              <a:t>and efficiency of use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Aesthetic </a:t>
            </a:r>
            <a:r>
              <a:rPr lang="en-US" sz="1200" dirty="0">
                <a:solidFill>
                  <a:srgbClr val="008000"/>
                </a:solidFill>
              </a:rPr>
              <a:t>and minimalist </a:t>
            </a:r>
            <a:r>
              <a:rPr lang="en-US" sz="1200" dirty="0" smtClean="0">
                <a:solidFill>
                  <a:srgbClr val="008000"/>
                </a:solidFill>
              </a:rPr>
              <a:t>   design</a:t>
            </a:r>
            <a:endParaRPr lang="en-US" sz="1200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Help </a:t>
            </a:r>
            <a:r>
              <a:rPr lang="en-US" sz="1200" dirty="0">
                <a:solidFill>
                  <a:srgbClr val="008000"/>
                </a:solidFill>
              </a:rPr>
              <a:t>users recognize, </a:t>
            </a:r>
            <a:r>
              <a:rPr lang="en-US" sz="1200" dirty="0" smtClean="0">
                <a:solidFill>
                  <a:srgbClr val="008000"/>
                </a:solidFill>
              </a:rPr>
              <a:t>  diagnose</a:t>
            </a:r>
            <a:r>
              <a:rPr lang="en-US" sz="1200" dirty="0">
                <a:solidFill>
                  <a:srgbClr val="008000"/>
                </a:solidFill>
              </a:rPr>
              <a:t>, and recover from errors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Help </a:t>
            </a:r>
            <a:r>
              <a:rPr lang="en-US" sz="1200" dirty="0">
                <a:solidFill>
                  <a:srgbClr val="008000"/>
                </a:solidFill>
              </a:rPr>
              <a:t>and documentation</a:t>
            </a:r>
          </a:p>
          <a:p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24" name="Picture 23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6" y="594892"/>
            <a:ext cx="439056" cy="4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7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7619" y="943429"/>
            <a:ext cx="4656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 let’s dive in...</a:t>
            </a:r>
          </a:p>
        </p:txBody>
      </p:sp>
    </p:spTree>
    <p:extLst>
      <p:ext uri="{BB962C8B-B14F-4D97-AF65-F5344CB8AC3E}">
        <p14:creationId xmlns:p14="http://schemas.microsoft.com/office/powerpoint/2010/main" val="323520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243" y="1126704"/>
            <a:ext cx="5080000" cy="2311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 &gt; Examples of BAD sites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97275" y="615379"/>
            <a:ext cx="6904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http://www.webpagesthatsuck.com/worst-websites-of-2014.</a:t>
            </a:r>
            <a:r>
              <a:rPr lang="en-US" dirty="0" smtClean="0">
                <a:hlinkClick r:id="rId4"/>
              </a:rPr>
              <a:t>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212" y="964572"/>
            <a:ext cx="4280004" cy="2043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792" y="3056049"/>
            <a:ext cx="5080000" cy="273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899" y="3427459"/>
            <a:ext cx="3540180" cy="2478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7803" y="3967153"/>
            <a:ext cx="3437755" cy="2990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9803" y="3555601"/>
            <a:ext cx="50800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0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Web Design &gt; Examples of BAD sites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7619" y="489899"/>
            <a:ext cx="7507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 my personal favorite, discovered by a former 488 student...</a:t>
            </a:r>
            <a:endParaRPr lang="en-US" sz="3200" dirty="0" smtClean="0"/>
          </a:p>
        </p:txBody>
      </p:sp>
      <p:pic>
        <p:nvPicPr>
          <p:cNvPr id="3" name="Picture 2" descr="Screen Shot 2017-08-24 at 8.03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4" y="1704380"/>
            <a:ext cx="7762276" cy="4593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248" y="6372046"/>
            <a:ext cx="8326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If I didn’t need a therapist before I went to this site, I do now!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0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 &gt; Examples (Good/bad? Requires thinking? About what?)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Screen Shot 2016-05-25 at 1.46.2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252" y="573069"/>
            <a:ext cx="5180117" cy="572319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8" name="Screen Shot 2016-05-25 at 1.47.0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003" y="785967"/>
            <a:ext cx="7609428" cy="595183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grpSp>
        <p:nvGrpSpPr>
          <p:cNvPr id="9" name="Group 120"/>
          <p:cNvGrpSpPr/>
          <p:nvPr/>
        </p:nvGrpSpPr>
        <p:grpSpPr>
          <a:xfrm>
            <a:off x="257443" y="603750"/>
            <a:ext cx="7535161" cy="5648285"/>
            <a:chOff x="0" y="0"/>
            <a:chExt cx="7535160" cy="5648284"/>
          </a:xfrm>
        </p:grpSpPr>
        <p:pic>
          <p:nvPicPr>
            <p:cNvPr id="10" name="Screen Shot 2016-05-25 at 1.47.56 P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200" y="203200"/>
              <a:ext cx="7128761" cy="52037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Picture 10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535161" cy="5648285"/>
            </a:xfrm>
            <a:prstGeom prst="rect">
              <a:avLst/>
            </a:prstGeom>
            <a:effectLst/>
          </p:spPr>
        </p:pic>
      </p:grpSp>
      <p:grpSp>
        <p:nvGrpSpPr>
          <p:cNvPr id="15" name="Group 148"/>
          <p:cNvGrpSpPr/>
          <p:nvPr/>
        </p:nvGrpSpPr>
        <p:grpSpPr>
          <a:xfrm>
            <a:off x="649286" y="496127"/>
            <a:ext cx="7684647" cy="6252614"/>
            <a:chOff x="0" y="0"/>
            <a:chExt cx="7684646" cy="6252613"/>
          </a:xfrm>
        </p:grpSpPr>
        <p:pic>
          <p:nvPicPr>
            <p:cNvPr id="16" name="Screen Shot 2016-05-25 at 2.28.35 PM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3200" y="203200"/>
              <a:ext cx="7278247" cy="58081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16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7684647" cy="6252614"/>
            </a:xfrm>
            <a:prstGeom prst="rect">
              <a:avLst/>
            </a:prstGeom>
            <a:effectLst/>
          </p:spPr>
        </p:pic>
      </p:grpSp>
      <p:pic>
        <p:nvPicPr>
          <p:cNvPr id="19" name="Screen Shot 2016-05-25 at 2.32.14 PM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51993" y="994110"/>
            <a:ext cx="7690169" cy="569029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5426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8" grpId="0" animBg="1" advAuto="0"/>
      <p:bldP spid="9" grpId="0" animBg="1" advAuto="0"/>
      <p:bldP spid="15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Visual Design &gt; Color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3442" y="4045329"/>
            <a:ext cx="31347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VISUAL DESIGN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1" y="4742014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Color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Shape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Texture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Space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Form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Typography</a:t>
            </a:r>
          </a:p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0467" y="4622022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Harmony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Balance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Hierarchy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Scale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Dominance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Similarity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Contrast</a:t>
            </a:r>
          </a:p>
        </p:txBody>
      </p:sp>
      <p:pic>
        <p:nvPicPr>
          <p:cNvPr id="3" name="Picture 2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4" y="4711644"/>
            <a:ext cx="439056" cy="439056"/>
          </a:xfrm>
          <a:prstGeom prst="rect">
            <a:avLst/>
          </a:prstGeom>
        </p:spPr>
      </p:pic>
      <p:pic>
        <p:nvPicPr>
          <p:cNvPr id="13" name="Picture 12" descr="Screen Shot 2016-10-01 at 7.24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3" y="524619"/>
            <a:ext cx="4951909" cy="3423739"/>
          </a:xfrm>
          <a:prstGeom prst="rect">
            <a:avLst/>
          </a:prstGeom>
        </p:spPr>
      </p:pic>
      <p:pic>
        <p:nvPicPr>
          <p:cNvPr id="26" name="Picture 25" descr="Screen Shot 2016-10-01 at 7.26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77" y="1602769"/>
            <a:ext cx="3518094" cy="2511218"/>
          </a:xfrm>
          <a:prstGeom prst="rect">
            <a:avLst/>
          </a:prstGeom>
        </p:spPr>
      </p:pic>
      <p:pic>
        <p:nvPicPr>
          <p:cNvPr id="28" name="Picture 27" descr="Screen Shot 2016-10-01 at 7.28.2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7" y="4177126"/>
            <a:ext cx="4162809" cy="259457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981191" y="480831"/>
            <a:ext cx="3957834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6054" lvl="1" indent="-343027" defTabSz="426466">
              <a:spcBef>
                <a:spcPts val="500"/>
              </a:spcBef>
              <a:buSzPct val="75000"/>
              <a:buFont typeface="Zapf Dingbats"/>
              <a:buChar char="➤"/>
              <a:defRPr sz="2336">
                <a:solidFill>
                  <a:srgbClr val="5C5C5C"/>
                </a:solidFill>
              </a:defRPr>
            </a:pPr>
            <a:r>
              <a:rPr lang="en-US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http://paletton.com/</a:t>
            </a:r>
            <a:endParaRPr lang="en-US" sz="1200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8"/>
            </a:endParaRPr>
          </a:p>
          <a:p>
            <a:pPr marL="686054" lvl="1" indent="-343027" defTabSz="426466">
              <a:spcBef>
                <a:spcPts val="500"/>
              </a:spcBef>
              <a:buSzPct val="75000"/>
              <a:buFont typeface="Zapf Dingbats"/>
              <a:buChar char="➤"/>
              <a:defRPr sz="2336">
                <a:solidFill>
                  <a:srgbClr val="5C5C5C"/>
                </a:solidFill>
              </a:defRPr>
            </a:pPr>
            <a:r>
              <a:rPr lang="en-US" sz="12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http</a:t>
            </a:r>
            <a:r>
              <a:rPr lang="en-US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://colorschemer.com/online.html</a:t>
            </a:r>
          </a:p>
          <a:p>
            <a:pPr marL="686054" lvl="1" indent="-343027" defTabSz="426466">
              <a:spcBef>
                <a:spcPts val="500"/>
              </a:spcBef>
              <a:buSzPct val="75000"/>
              <a:buFont typeface="Zapf Dingbats"/>
              <a:buChar char="➤"/>
              <a:defRPr sz="2336">
                <a:solidFill>
                  <a:srgbClr val="5C5C5C"/>
                </a:solidFill>
              </a:defRPr>
            </a:pPr>
            <a:r>
              <a:rPr lang="en-US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9"/>
              </a:rPr>
              <a:t>https://</a:t>
            </a:r>
            <a:r>
              <a:rPr lang="en-US" sz="12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9"/>
              </a:rPr>
              <a:t>www.colorcodehex.com</a:t>
            </a:r>
          </a:p>
          <a:p>
            <a:pPr marL="686054" lvl="1" indent="-343027" defTabSz="426466">
              <a:spcBef>
                <a:spcPts val="500"/>
              </a:spcBef>
              <a:buSzPct val="75000"/>
              <a:buFont typeface="Zapf Dingbats"/>
              <a:buChar char="➤"/>
              <a:defRPr sz="2336">
                <a:solidFill>
                  <a:srgbClr val="5C5C5C"/>
                </a:solidFill>
              </a:defRPr>
            </a:pPr>
            <a:r>
              <a:rPr lang="en-US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9"/>
              </a:rPr>
              <a:t>http://www.colorhexa.com/web-safe-</a:t>
            </a:r>
            <a:r>
              <a:rPr lang="en-US" sz="12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9"/>
              </a:rPr>
              <a:t>colors </a:t>
            </a:r>
            <a:endParaRPr lang="en-US" sz="1200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9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40902" y="3214484"/>
            <a:ext cx="2744509" cy="14901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defTabSz="426466">
              <a:spcBef>
                <a:spcPts val="1300"/>
              </a:spcBef>
              <a:buSzPct val="75000"/>
              <a:buFont typeface="Arial"/>
              <a:buChar char="•"/>
              <a:defRPr sz="2336">
                <a:solidFill>
                  <a:srgbClr val="5C5C5C"/>
                </a:solidFill>
              </a:defRPr>
            </a:pPr>
            <a:r>
              <a:rPr lang="en-US" sz="1600" dirty="0">
                <a:solidFill>
                  <a:srgbClr val="000000"/>
                </a:solidFill>
              </a:rPr>
              <a:t>Be aware of Color models in computing [</a:t>
            </a:r>
            <a:r>
              <a:rPr lang="en-US" sz="1600" dirty="0" err="1">
                <a:solidFill>
                  <a:srgbClr val="000000"/>
                </a:solidFill>
              </a:rPr>
              <a:t>rgb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rgba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cymk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hsl</a:t>
            </a:r>
            <a:r>
              <a:rPr lang="en-US" sz="1600" dirty="0" smtClean="0">
                <a:solidFill>
                  <a:srgbClr val="000000"/>
                </a:solidFill>
              </a:rPr>
              <a:t>]</a:t>
            </a:r>
            <a:endParaRPr lang="en-US" sz="1600" dirty="0">
              <a:solidFill>
                <a:srgbClr val="000000"/>
              </a:solidFill>
            </a:endParaRPr>
          </a:p>
          <a:p>
            <a:pPr marL="342900" indent="-342900" defTabSz="426466">
              <a:spcBef>
                <a:spcPts val="1300"/>
              </a:spcBef>
              <a:buSzPct val="75000"/>
              <a:buFont typeface="Arial"/>
              <a:buChar char="•"/>
              <a:defRPr sz="2336">
                <a:solidFill>
                  <a:srgbClr val="5C5C5C"/>
                </a:solidFill>
              </a:defRPr>
            </a:pPr>
            <a:r>
              <a:rPr lang="en-US" sz="1600" dirty="0">
                <a:solidFill>
                  <a:srgbClr val="000000"/>
                </a:solidFill>
              </a:rPr>
              <a:t>Representations of color: hex, color </a:t>
            </a:r>
            <a:r>
              <a:rPr lang="en-US" sz="1600" dirty="0" smtClean="0">
                <a:solidFill>
                  <a:srgbClr val="000000"/>
                </a:solidFill>
              </a:rPr>
              <a:t>names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4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ont-infograph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5474" y="2532690"/>
            <a:ext cx="7189621" cy="432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Screen Shot 2016-10-02 at 1.52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7" y="470076"/>
            <a:ext cx="5124439" cy="27231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Visual Design &gt; Typography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81191" y="406857"/>
            <a:ext cx="3957834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6054" lvl="1" indent="-343027" defTabSz="426466">
              <a:spcBef>
                <a:spcPts val="500"/>
              </a:spcBef>
              <a:buSzPct val="75000"/>
              <a:buFont typeface="Zapf Dingbats"/>
              <a:buChar char="➤"/>
              <a:defRPr sz="2336">
                <a:solidFill>
                  <a:srgbClr val="5C5C5C"/>
                </a:solidFill>
              </a:defRPr>
            </a:pPr>
            <a:r>
              <a:rPr lang="en-US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https://fonts.google.com</a:t>
            </a:r>
            <a:r>
              <a:rPr lang="en-US" sz="12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/</a:t>
            </a:r>
          </a:p>
          <a:p>
            <a:pPr marL="686054" lvl="1" indent="-343027" defTabSz="426466">
              <a:spcBef>
                <a:spcPts val="500"/>
              </a:spcBef>
              <a:buSzPct val="75000"/>
              <a:buFont typeface="Zapf Dingbats"/>
              <a:buChar char="➤"/>
              <a:defRPr sz="2336">
                <a:solidFill>
                  <a:srgbClr val="5C5C5C"/>
                </a:solidFill>
              </a:defRPr>
            </a:pPr>
            <a:r>
              <a:rPr lang="en-US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http://webitect.net/design/the-top-10-typography-rules-all-in-one-place</a:t>
            </a:r>
            <a:r>
              <a:rPr lang="en-US" sz="12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/</a:t>
            </a:r>
          </a:p>
          <a:p>
            <a:pPr marL="686054" lvl="1" indent="-343027" defTabSz="426466">
              <a:spcBef>
                <a:spcPts val="500"/>
              </a:spcBef>
              <a:buSzPct val="75000"/>
              <a:buFont typeface="Zapf Dingbats"/>
              <a:buChar char="➤"/>
              <a:defRPr sz="2336">
                <a:solidFill>
                  <a:srgbClr val="5C5C5C"/>
                </a:solidFill>
              </a:defRPr>
            </a:pPr>
            <a:r>
              <a:rPr lang="en-US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http://typophile.com/files/typography_rules.pdf</a:t>
            </a:r>
            <a:endParaRPr lang="en-US" sz="1200" u="sng" dirty="0" smtClean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pic>
        <p:nvPicPr>
          <p:cNvPr id="7" name="Picture 6" descr="Screen Shot 2016-10-02 at 1.54.2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15" y="1578293"/>
            <a:ext cx="3901231" cy="2863225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2280991" y="1245228"/>
            <a:ext cx="197275" cy="16274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515255" y="1947980"/>
            <a:ext cx="2465936" cy="10726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5910" y="3661711"/>
            <a:ext cx="3033103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Fonts live in font files (.</a:t>
            </a:r>
            <a:r>
              <a:rPr lang="en-US" sz="1600" dirty="0" err="1" smtClean="0"/>
              <a:t>ttf</a:t>
            </a:r>
            <a:r>
              <a:rPr lang="en-US" sz="1600" dirty="0" smtClean="0"/>
              <a:t>, .</a:t>
            </a:r>
            <a:r>
              <a:rPr lang="en-US" sz="1600" dirty="0" err="1" smtClean="0"/>
              <a:t>otf</a:t>
            </a:r>
            <a:r>
              <a:rPr lang="en-US" sz="1600" dirty="0" smtClean="0"/>
              <a:t>, .</a:t>
            </a:r>
            <a:r>
              <a:rPr lang="en-US" sz="1600" dirty="0" err="1" smtClean="0"/>
              <a:t>svg</a:t>
            </a:r>
            <a:r>
              <a:rPr lang="en-US" sz="1600" dirty="0" smtClean="0"/>
              <a:t>, .woof, .</a:t>
            </a:r>
            <a:r>
              <a:rPr lang="en-US" sz="1600" dirty="0" err="1" smtClean="0"/>
              <a:t>ps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Fonts are scalable vector graphics that paint the image of the letter on the screen</a:t>
            </a:r>
          </a:p>
        </p:txBody>
      </p:sp>
    </p:spTree>
    <p:extLst>
      <p:ext uri="{BB962C8B-B14F-4D97-AF65-F5344CB8AC3E}">
        <p14:creationId xmlns:p14="http://schemas.microsoft.com/office/powerpoint/2010/main" val="225426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Visual Design &gt; Composition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344"/>
          <p:cNvGrpSpPr/>
          <p:nvPr/>
        </p:nvGrpSpPr>
        <p:grpSpPr>
          <a:xfrm>
            <a:off x="183616" y="505774"/>
            <a:ext cx="3501431" cy="5789763"/>
            <a:chOff x="0" y="0"/>
            <a:chExt cx="3501430" cy="5789762"/>
          </a:xfrm>
        </p:grpSpPr>
        <p:sp>
          <p:nvSpPr>
            <p:cNvPr id="15" name="Shape 338"/>
            <p:cNvSpPr/>
            <p:nvPr/>
          </p:nvSpPr>
          <p:spPr>
            <a:xfrm>
              <a:off x="0" y="0"/>
              <a:ext cx="3501430" cy="578976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Shape 339"/>
            <p:cNvSpPr/>
            <p:nvPr/>
          </p:nvSpPr>
          <p:spPr>
            <a:xfrm>
              <a:off x="38100" y="38100"/>
              <a:ext cx="3425230" cy="626468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35000">
                  <a:srgbClr val="D8C9EE"/>
                </a:gs>
                <a:gs pos="100000">
                  <a:schemeClr val="accent4">
                    <a:hueOff val="-242556"/>
                    <a:satOff val="32941"/>
                    <a:lumOff val="43328"/>
                  </a:schemeClr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Shape 340"/>
            <p:cNvSpPr/>
            <p:nvPr/>
          </p:nvSpPr>
          <p:spPr>
            <a:xfrm>
              <a:off x="38100" y="5118100"/>
              <a:ext cx="3425230" cy="626468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35000">
                  <a:srgbClr val="D8C9EE"/>
                </a:gs>
                <a:gs pos="100000">
                  <a:schemeClr val="accent4">
                    <a:hueOff val="-242556"/>
                    <a:satOff val="32941"/>
                    <a:lumOff val="43328"/>
                  </a:schemeClr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Shape 341"/>
            <p:cNvSpPr/>
            <p:nvPr/>
          </p:nvSpPr>
          <p:spPr>
            <a:xfrm>
              <a:off x="512921" y="182263"/>
              <a:ext cx="2081038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dirty="0"/>
                <a:t>header: menus, branding</a:t>
              </a:r>
            </a:p>
          </p:txBody>
        </p:sp>
        <p:sp>
          <p:nvSpPr>
            <p:cNvPr id="19" name="Shape 342"/>
            <p:cNvSpPr/>
            <p:nvPr/>
          </p:nvSpPr>
          <p:spPr>
            <a:xfrm>
              <a:off x="426613" y="5249934"/>
              <a:ext cx="2288442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dirty="0"/>
                <a:t>footer: navigation; copyright</a:t>
              </a:r>
            </a:p>
          </p:txBody>
        </p:sp>
        <p:sp>
          <p:nvSpPr>
            <p:cNvPr id="20" name="Shape 343"/>
            <p:cNvSpPr/>
            <p:nvPr/>
          </p:nvSpPr>
          <p:spPr>
            <a:xfrm>
              <a:off x="1056442" y="965953"/>
              <a:ext cx="1092633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dirty="0"/>
                <a:t>content area</a:t>
              </a:r>
            </a:p>
          </p:txBody>
        </p:sp>
      </p:grpSp>
      <p:grpSp>
        <p:nvGrpSpPr>
          <p:cNvPr id="21" name="Group 383"/>
          <p:cNvGrpSpPr/>
          <p:nvPr/>
        </p:nvGrpSpPr>
        <p:grpSpPr>
          <a:xfrm>
            <a:off x="5263515" y="505774"/>
            <a:ext cx="3501431" cy="5789763"/>
            <a:chOff x="0" y="0"/>
            <a:chExt cx="3501430" cy="5789762"/>
          </a:xfrm>
        </p:grpSpPr>
        <p:sp>
          <p:nvSpPr>
            <p:cNvPr id="22" name="Shape 377"/>
            <p:cNvSpPr/>
            <p:nvPr/>
          </p:nvSpPr>
          <p:spPr>
            <a:xfrm>
              <a:off x="0" y="0"/>
              <a:ext cx="3501430" cy="578976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" name="Shape 378"/>
            <p:cNvSpPr/>
            <p:nvPr/>
          </p:nvSpPr>
          <p:spPr>
            <a:xfrm>
              <a:off x="38100" y="38100"/>
              <a:ext cx="3425230" cy="626468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35000">
                  <a:srgbClr val="D8C9EE"/>
                </a:gs>
                <a:gs pos="100000">
                  <a:schemeClr val="accent4">
                    <a:hueOff val="-242556"/>
                    <a:satOff val="32941"/>
                    <a:lumOff val="43328"/>
                  </a:schemeClr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4" name="Shape 379"/>
            <p:cNvSpPr/>
            <p:nvPr/>
          </p:nvSpPr>
          <p:spPr>
            <a:xfrm>
              <a:off x="38100" y="5118100"/>
              <a:ext cx="3425230" cy="626468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35000">
                  <a:srgbClr val="D8C9EE"/>
                </a:gs>
                <a:gs pos="100000">
                  <a:schemeClr val="accent4">
                    <a:hueOff val="-242556"/>
                    <a:satOff val="32941"/>
                    <a:lumOff val="43328"/>
                  </a:schemeClr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5" name="Shape 380"/>
            <p:cNvSpPr/>
            <p:nvPr/>
          </p:nvSpPr>
          <p:spPr>
            <a:xfrm>
              <a:off x="512921" y="182263"/>
              <a:ext cx="2081038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dirty="0"/>
                <a:t>header: menus, branding</a:t>
              </a:r>
            </a:p>
          </p:txBody>
        </p:sp>
        <p:sp>
          <p:nvSpPr>
            <p:cNvPr id="26" name="Shape 381"/>
            <p:cNvSpPr/>
            <p:nvPr/>
          </p:nvSpPr>
          <p:spPr>
            <a:xfrm>
              <a:off x="512921" y="5286921"/>
              <a:ext cx="2288442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dirty="0"/>
                <a:t>footer: navigation; copyright</a:t>
              </a:r>
            </a:p>
          </p:txBody>
        </p:sp>
        <p:sp>
          <p:nvSpPr>
            <p:cNvPr id="27" name="Shape 382"/>
            <p:cNvSpPr/>
            <p:nvPr/>
          </p:nvSpPr>
          <p:spPr>
            <a:xfrm>
              <a:off x="1204398" y="867321"/>
              <a:ext cx="1092633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content area</a:t>
              </a:r>
            </a:p>
          </p:txBody>
        </p:sp>
      </p:grpSp>
      <p:sp>
        <p:nvSpPr>
          <p:cNvPr id="28" name="Shape 384"/>
          <p:cNvSpPr/>
          <p:nvPr/>
        </p:nvSpPr>
        <p:spPr>
          <a:xfrm>
            <a:off x="5377075" y="1382074"/>
            <a:ext cx="676871" cy="4037162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 386"/>
          <p:cNvSpPr/>
          <p:nvPr/>
        </p:nvSpPr>
        <p:spPr>
          <a:xfrm flipV="1">
            <a:off x="6495415" y="1940873"/>
            <a:ext cx="1" cy="3124202"/>
          </a:xfrm>
          <a:prstGeom prst="line">
            <a:avLst/>
          </a:prstGeom>
          <a:ln w="25400">
            <a:solidFill>
              <a:schemeClr val="accent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0" name="Shape 387"/>
          <p:cNvSpPr/>
          <p:nvPr/>
        </p:nvSpPr>
        <p:spPr>
          <a:xfrm flipV="1">
            <a:off x="7790815" y="1940873"/>
            <a:ext cx="1" cy="3124202"/>
          </a:xfrm>
          <a:prstGeom prst="line">
            <a:avLst/>
          </a:prstGeom>
          <a:ln w="25400">
            <a:solidFill>
              <a:schemeClr val="accent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1" name="Shape 388"/>
          <p:cNvSpPr/>
          <p:nvPr/>
        </p:nvSpPr>
        <p:spPr>
          <a:xfrm>
            <a:off x="6304915" y="2994974"/>
            <a:ext cx="1741075" cy="0"/>
          </a:xfrm>
          <a:prstGeom prst="line">
            <a:avLst/>
          </a:prstGeom>
          <a:ln w="25400">
            <a:solidFill>
              <a:schemeClr val="accent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2" name="Shape 389"/>
          <p:cNvSpPr/>
          <p:nvPr/>
        </p:nvSpPr>
        <p:spPr>
          <a:xfrm>
            <a:off x="6304915" y="4099874"/>
            <a:ext cx="1741075" cy="0"/>
          </a:xfrm>
          <a:prstGeom prst="line">
            <a:avLst/>
          </a:prstGeom>
          <a:ln w="25400">
            <a:solidFill>
              <a:schemeClr val="accent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3" name="Shape 390"/>
          <p:cNvSpPr/>
          <p:nvPr/>
        </p:nvSpPr>
        <p:spPr>
          <a:xfrm>
            <a:off x="5374056" y="2760263"/>
            <a:ext cx="66975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Side </a:t>
            </a:r>
            <a:endParaRPr lang="en-US" dirty="0" smtClean="0"/>
          </a:p>
          <a:p>
            <a:r>
              <a:rPr dirty="0" smtClean="0"/>
              <a:t>Menu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3624926" y="1257557"/>
            <a:ext cx="1689167" cy="17543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Composition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Rule of 3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Most</a:t>
            </a:r>
          </a:p>
          <a:p>
            <a:pPr algn="ctr"/>
            <a:r>
              <a:rPr lang="en-US" dirty="0" smtClean="0"/>
              <a:t>common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63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Review Krug: Don’t Make Me Think!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42" y="528719"/>
            <a:ext cx="4736042" cy="6075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1104900"/>
            <a:ext cx="223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For Web Usability</a:t>
            </a:r>
          </a:p>
          <a:p>
            <a:endParaRPr lang="en-US" sz="3600" b="1" dirty="0"/>
          </a:p>
          <a:p>
            <a:r>
              <a:rPr lang="en-US" sz="3600" b="1" dirty="0" smtClean="0"/>
              <a:t>For Life!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1135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Visual Design &gt; Composition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395"/>
          <p:cNvGrpSpPr/>
          <p:nvPr/>
        </p:nvGrpSpPr>
        <p:grpSpPr>
          <a:xfrm>
            <a:off x="317500" y="539759"/>
            <a:ext cx="7546670" cy="1992439"/>
            <a:chOff x="0" y="0"/>
            <a:chExt cx="7546669" cy="1992438"/>
          </a:xfrm>
        </p:grpSpPr>
        <p:pic>
          <p:nvPicPr>
            <p:cNvPr id="8" name="Screen Shot 2016-05-25 at 3.15.02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016331" cy="1992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Shape 394"/>
            <p:cNvSpPr/>
            <p:nvPr/>
          </p:nvSpPr>
          <p:spPr>
            <a:xfrm>
              <a:off x="3429788" y="68925"/>
              <a:ext cx="4116882" cy="1304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dirty="0"/>
                <a:t>Metropolitan Museum of Art …</a:t>
              </a:r>
            </a:p>
            <a:p>
              <a:r>
                <a:rPr dirty="0"/>
                <a:t>Divides the site into 3 chunks …</a:t>
              </a:r>
            </a:p>
            <a:p>
              <a:endParaRPr dirty="0"/>
            </a:p>
            <a:p>
              <a:r>
                <a:rPr dirty="0"/>
                <a:t>and then each chunk subject to more containers…</a:t>
              </a:r>
            </a:p>
            <a:p>
              <a:endParaRPr dirty="0"/>
            </a:p>
            <a:p>
              <a:r>
                <a:rPr dirty="0"/>
                <a:t>Top: Advertising and Dynamism to attract folk</a:t>
              </a:r>
            </a:p>
          </p:txBody>
        </p:sp>
      </p:grpSp>
      <p:grpSp>
        <p:nvGrpSpPr>
          <p:cNvPr id="10" name="Group 398"/>
          <p:cNvGrpSpPr/>
          <p:nvPr/>
        </p:nvGrpSpPr>
        <p:grpSpPr>
          <a:xfrm>
            <a:off x="284973" y="2540568"/>
            <a:ext cx="7660823" cy="2645360"/>
            <a:chOff x="0" y="0"/>
            <a:chExt cx="7660821" cy="2645359"/>
          </a:xfrm>
        </p:grpSpPr>
        <p:pic>
          <p:nvPicPr>
            <p:cNvPr id="11" name="Screen Shot 2016-05-25 at 3.15.08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3697"/>
              <a:ext cx="3081384" cy="2611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Shape 397"/>
            <p:cNvSpPr/>
            <p:nvPr/>
          </p:nvSpPr>
          <p:spPr>
            <a:xfrm>
              <a:off x="3424215" y="0"/>
              <a:ext cx="423660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dirty="0"/>
                <a:t>Moving images of exhibits and events … </a:t>
              </a:r>
              <a:endParaRPr lang="en-US" dirty="0" smtClean="0"/>
            </a:p>
            <a:p>
              <a:r>
                <a:rPr dirty="0" smtClean="0"/>
                <a:t>and </a:t>
              </a:r>
              <a:r>
                <a:rPr dirty="0"/>
                <a:t>shopping!</a:t>
              </a:r>
            </a:p>
          </p:txBody>
        </p:sp>
      </p:grpSp>
      <p:grpSp>
        <p:nvGrpSpPr>
          <p:cNvPr id="13" name="Group 401"/>
          <p:cNvGrpSpPr/>
          <p:nvPr/>
        </p:nvGrpSpPr>
        <p:grpSpPr>
          <a:xfrm>
            <a:off x="339725" y="5207481"/>
            <a:ext cx="7693227" cy="1397189"/>
            <a:chOff x="0" y="0"/>
            <a:chExt cx="7693226" cy="1397188"/>
          </a:xfrm>
        </p:grpSpPr>
        <p:pic>
          <p:nvPicPr>
            <p:cNvPr id="14" name="Screen Shot 2016-05-25 at 3.15.13 P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81384" cy="1397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Shape 400"/>
            <p:cNvSpPr/>
            <p:nvPr/>
          </p:nvSpPr>
          <p:spPr>
            <a:xfrm>
              <a:off x="3887631" y="194296"/>
              <a:ext cx="3805596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“Stay in Touch” - combines legal, digital rights management with advertising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04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10" grpId="0" animBg="1" advAuto="0"/>
      <p:bldP spid="13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Visual Design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Screen Shot 2016-02-20 at 5.28.3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80" y="941660"/>
            <a:ext cx="8839881" cy="58670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493160"/>
            <a:ext cx="90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Finally... fonts, colors, and composition should always be appropriate to the content...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26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Information Architecture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60672" y="2666297"/>
            <a:ext cx="31347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INFORMATION ARCHITECTURE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9087" y="4816323"/>
            <a:ext cx="1589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Organization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Labeling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Navigation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1677" y="4436532"/>
            <a:ext cx="2675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Choices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Exemplars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Focused navigation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Front doors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Growth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Diverse classification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Disclosure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Objects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5191" y="3352518"/>
            <a:ext cx="2027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Cognitive load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Mental models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Decision making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9353" y="820056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Card sorting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User personas</a:t>
            </a:r>
          </a:p>
          <a:p>
            <a:pPr algn="ctr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Wireframing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Taxonomies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Content modeling</a:t>
            </a:r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Picture 22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383" y="4391195"/>
            <a:ext cx="439056" cy="439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63" y="4366210"/>
            <a:ext cx="3658212" cy="23517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90" y="530861"/>
            <a:ext cx="4351051" cy="24034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28" y="2252334"/>
            <a:ext cx="3464640" cy="25154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7101" y="1417834"/>
            <a:ext cx="2852856" cy="199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4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818" y="4389120"/>
            <a:ext cx="2862303" cy="26414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Organization &gt; Card Sorting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03" y="595616"/>
            <a:ext cx="3846311" cy="3067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445" y="616449"/>
            <a:ext cx="2933652" cy="2346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6641" y="3020602"/>
            <a:ext cx="4377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Get as many different types of users to sort your content as possible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 sure to keep track of which types of users group content in which ways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024" y="4344472"/>
            <a:ext cx="4452535" cy="2513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060" y="3814109"/>
            <a:ext cx="4204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use software, which will analyze the results for you (e.g., </a:t>
            </a:r>
            <a:r>
              <a:rPr lang="en-US" dirty="0" err="1" smtClean="0"/>
              <a:t>xSort</a:t>
            </a:r>
            <a:r>
              <a:rPr lang="en-US" dirty="0" smtClean="0"/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386" y="1305716"/>
            <a:ext cx="4952236" cy="463029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590529" y="1294544"/>
            <a:ext cx="5831939" cy="369332"/>
          </a:xfrm>
          <a:prstGeom prst="rect">
            <a:avLst/>
          </a:prstGeom>
          <a:solidFill>
            <a:srgbClr val="FFFF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They will NOT organize your site like your org chart!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626" y="4771319"/>
            <a:ext cx="11343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Let them name or re-name content or groups!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6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85" y="1269887"/>
            <a:ext cx="3612384" cy="31986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Organization &gt; Planning Tools/Methods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33" y="3109987"/>
            <a:ext cx="4862806" cy="3748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713" y="725066"/>
            <a:ext cx="3697571" cy="21580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633" y="516750"/>
            <a:ext cx="46556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http://alistapart.com/article/content-modelling-a-master-</a:t>
            </a:r>
            <a:r>
              <a:rPr lang="en-US" sz="1200" dirty="0" smtClean="0">
                <a:hlinkClick r:id="rId6"/>
              </a:rPr>
              <a:t>skill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770291" y="616450"/>
            <a:ext cx="318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Taxonomies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t</a:t>
            </a:r>
            <a:r>
              <a:rPr lang="en-US" i="1" dirty="0" smtClean="0">
                <a:solidFill>
                  <a:srgbClr val="FF0000"/>
                </a:solidFill>
              </a:rPr>
              <a:t>he system needs logic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80" y="2383947"/>
            <a:ext cx="4734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Content Models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he system needs to account for relationships between types of content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9954" y="4812759"/>
            <a:ext cx="23258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 Personas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the system needs </a:t>
            </a:r>
            <a:r>
              <a:rPr lang="en-US" i="1" dirty="0" smtClean="0">
                <a:solidFill>
                  <a:srgbClr val="FF0000"/>
                </a:solidFill>
              </a:rPr>
              <a:t>to match how real users are going to use the site</a:t>
            </a:r>
            <a:endParaRPr lang="en-US" i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5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Navigation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581" y="627608"/>
            <a:ext cx="2502839" cy="1665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320" y="554804"/>
            <a:ext cx="739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Do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85769" y="534598"/>
            <a:ext cx="957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Don’t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8923" y="1171254"/>
            <a:ext cx="298378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Use descriptive labels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Put it in standard places (top and left)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Put most important items first (or last)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Keep labels </a:t>
            </a:r>
            <a:r>
              <a:rPr lang="en-US" dirty="0" smtClean="0"/>
              <a:t>brief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Provide alternatives if possible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 consistent!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13156" y="2346961"/>
            <a:ext cx="2983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Object-based</a:t>
            </a:r>
          </a:p>
          <a:p>
            <a:pPr algn="ctr"/>
            <a:r>
              <a:rPr lang="en-US" dirty="0" smtClean="0"/>
              <a:t>Action-based</a:t>
            </a:r>
          </a:p>
          <a:p>
            <a:pPr algn="ctr"/>
            <a:r>
              <a:rPr lang="en-US" dirty="0" smtClean="0"/>
              <a:t>Audience-based</a:t>
            </a:r>
          </a:p>
          <a:p>
            <a:pPr algn="ctr"/>
            <a:r>
              <a:rPr lang="en-US" dirty="0" smtClean="0"/>
              <a:t>Search Engine optimized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22691" y="1138719"/>
            <a:ext cx="29837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Use generic labels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Put it in the middle of the page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 dropdowns without testing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 careless about order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Have too many items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Have long labels that wrap lines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 inconsistent!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498" y="3998532"/>
            <a:ext cx="2636287" cy="2810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-1" r="17966"/>
          <a:stretch/>
        </p:blipFill>
        <p:spPr>
          <a:xfrm>
            <a:off x="98898" y="4138664"/>
            <a:ext cx="3337560" cy="215282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924728" y="4857622"/>
            <a:ext cx="974043" cy="2095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42506" y="5190504"/>
            <a:ext cx="1232969" cy="641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60419" y="4956253"/>
            <a:ext cx="1800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Important stuff first, descriptive labels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792248" y="5663458"/>
            <a:ext cx="149977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Sub-</a:t>
            </a:r>
            <a:r>
              <a:rPr lang="en-US" sz="1400" dirty="0" err="1" smtClean="0"/>
              <a:t>nav</a:t>
            </a:r>
            <a:r>
              <a:rPr lang="en-US" sz="1400" dirty="0" smtClean="0"/>
              <a:t> by audience type, or style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3113156" y="3806234"/>
            <a:ext cx="2983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Hierarchical</a:t>
            </a:r>
          </a:p>
          <a:p>
            <a:pPr algn="ctr"/>
            <a:r>
              <a:rPr lang="en-US" dirty="0" smtClean="0"/>
              <a:t>Global</a:t>
            </a:r>
          </a:p>
          <a:p>
            <a:pPr algn="ctr"/>
            <a:r>
              <a:rPr lang="en-US" dirty="0" smtClean="0"/>
              <a:t>Local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9167" y="4829540"/>
            <a:ext cx="261176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 smtClean="0"/>
              <a:t>Bars</a:t>
            </a:r>
          </a:p>
          <a:p>
            <a:pPr algn="ctr"/>
            <a:r>
              <a:rPr lang="en-US" dirty="0" smtClean="0"/>
              <a:t>Tabs</a:t>
            </a:r>
          </a:p>
          <a:p>
            <a:pPr algn="ctr"/>
            <a:r>
              <a:rPr lang="en-US" dirty="0" smtClean="0"/>
              <a:t>Breadcrumbs</a:t>
            </a:r>
          </a:p>
          <a:p>
            <a:pPr algn="ctr"/>
            <a:r>
              <a:rPr lang="en-US" dirty="0" smtClean="0"/>
              <a:t>Sitemaps</a:t>
            </a:r>
          </a:p>
          <a:p>
            <a:pPr algn="ctr"/>
            <a:r>
              <a:rPr lang="en-US" dirty="0" smtClean="0"/>
              <a:t>Dropdowns/</a:t>
            </a:r>
            <a:r>
              <a:rPr lang="en-US" dirty="0" err="1" smtClean="0"/>
              <a:t>Flyouts</a:t>
            </a:r>
            <a:endParaRPr lang="en-US" dirty="0" smtClean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59279" y="5564826"/>
            <a:ext cx="1232969" cy="641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45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0" grpId="0" animBg="1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Information Architecture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623" y="600723"/>
            <a:ext cx="2466755" cy="2466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213" y="813713"/>
            <a:ext cx="2096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Are you sure your system will search all the places your user thinks it will?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92581" y="929126"/>
            <a:ext cx="24121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Are you sure your user will use the same words you do to describe the content they are looking for or action they want to take?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85344" y="3666162"/>
            <a:ext cx="297308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If not, you’d better have a way for them to browse...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...and it probably needs to be more than your navigation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Screen Shot 2016-05-25 at 2.22.1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965" y="2476491"/>
            <a:ext cx="4473513" cy="431986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2271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Information Architecture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" y="525805"/>
            <a:ext cx="5015576" cy="3320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497" y="3334192"/>
            <a:ext cx="5001227" cy="3388331"/>
          </a:xfrm>
          <a:prstGeom prst="rect">
            <a:avLst/>
          </a:prstGeom>
        </p:spPr>
      </p:pic>
      <p:pic>
        <p:nvPicPr>
          <p:cNvPr id="9" name="Picture 8" descr="6983434-1067976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43" y="887688"/>
            <a:ext cx="3387965" cy="2242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57" y="4068367"/>
            <a:ext cx="3122890" cy="2691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0353" y="1800032"/>
            <a:ext cx="1812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Is this you?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6535" y="4923718"/>
            <a:ext cx="1812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Or is this you?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0971" y="480830"/>
            <a:ext cx="284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 your users need this?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4720" y="4566178"/>
            <a:ext cx="11792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 nothing at all?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1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Information Architecture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656" y="480829"/>
            <a:ext cx="6885140" cy="623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5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88955" y="545290"/>
            <a:ext cx="230977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USABILITY</a:t>
            </a:r>
            <a:endParaRPr lang="en-US" sz="28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91282" y="678521"/>
            <a:ext cx="167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Learnable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Effective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Efficient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1493" y="1190625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Useful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Consistent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Simple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Communication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Good error </a:t>
            </a:r>
            <a:r>
              <a:rPr lang="en-US" dirty="0" err="1" smtClean="0">
                <a:solidFill>
                  <a:srgbClr val="008000"/>
                </a:solidFill>
              </a:rPr>
              <a:t>mgt</a:t>
            </a:r>
            <a:endParaRPr lang="en-US" dirty="0" smtClean="0">
              <a:solidFill>
                <a:srgbClr val="008000"/>
              </a:solidFill>
            </a:endParaRP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Minimal workload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7322" y="1029830"/>
            <a:ext cx="26090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Visibility </a:t>
            </a:r>
            <a:r>
              <a:rPr lang="en-US" sz="1200" dirty="0">
                <a:solidFill>
                  <a:srgbClr val="008000"/>
                </a:solidFill>
              </a:rPr>
              <a:t>of system status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Match </a:t>
            </a:r>
            <a:r>
              <a:rPr lang="en-US" sz="1200" dirty="0">
                <a:solidFill>
                  <a:srgbClr val="008000"/>
                </a:solidFill>
              </a:rPr>
              <a:t>between system and the real world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User </a:t>
            </a:r>
            <a:r>
              <a:rPr lang="en-US" sz="1200" dirty="0">
                <a:solidFill>
                  <a:srgbClr val="008000"/>
                </a:solidFill>
              </a:rPr>
              <a:t>control and freedom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Consistency </a:t>
            </a:r>
            <a:r>
              <a:rPr lang="en-US" sz="1200" dirty="0">
                <a:solidFill>
                  <a:srgbClr val="008000"/>
                </a:solidFill>
              </a:rPr>
              <a:t>and standards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Error </a:t>
            </a:r>
            <a:r>
              <a:rPr lang="en-US" sz="1200" dirty="0">
                <a:solidFill>
                  <a:srgbClr val="008000"/>
                </a:solidFill>
              </a:rPr>
              <a:t>prevention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Recognition </a:t>
            </a:r>
            <a:r>
              <a:rPr lang="en-US" sz="1200" dirty="0">
                <a:solidFill>
                  <a:srgbClr val="008000"/>
                </a:solidFill>
              </a:rPr>
              <a:t>rather than recall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Flexibility </a:t>
            </a:r>
            <a:r>
              <a:rPr lang="en-US" sz="1200" dirty="0">
                <a:solidFill>
                  <a:srgbClr val="008000"/>
                </a:solidFill>
              </a:rPr>
              <a:t>and efficiency of use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Aesthetic </a:t>
            </a:r>
            <a:r>
              <a:rPr lang="en-US" sz="1200" dirty="0">
                <a:solidFill>
                  <a:srgbClr val="008000"/>
                </a:solidFill>
              </a:rPr>
              <a:t>and minimalist </a:t>
            </a:r>
            <a:r>
              <a:rPr lang="en-US" sz="1200" dirty="0" smtClean="0">
                <a:solidFill>
                  <a:srgbClr val="008000"/>
                </a:solidFill>
              </a:rPr>
              <a:t>   design</a:t>
            </a:r>
            <a:endParaRPr lang="en-US" sz="1200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Help </a:t>
            </a:r>
            <a:r>
              <a:rPr lang="en-US" sz="1200" dirty="0">
                <a:solidFill>
                  <a:srgbClr val="008000"/>
                </a:solidFill>
              </a:rPr>
              <a:t>users recognize, </a:t>
            </a:r>
            <a:r>
              <a:rPr lang="en-US" sz="1200" dirty="0" smtClean="0">
                <a:solidFill>
                  <a:srgbClr val="008000"/>
                </a:solidFill>
              </a:rPr>
              <a:t>  diagnose</a:t>
            </a:r>
            <a:r>
              <a:rPr lang="en-US" sz="1200" dirty="0">
                <a:solidFill>
                  <a:srgbClr val="008000"/>
                </a:solidFill>
              </a:rPr>
              <a:t>, and recover from errors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Help </a:t>
            </a:r>
            <a:r>
              <a:rPr lang="en-US" sz="1200" dirty="0">
                <a:solidFill>
                  <a:srgbClr val="008000"/>
                </a:solidFill>
              </a:rPr>
              <a:t>and documentation</a:t>
            </a:r>
          </a:p>
          <a:p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24" name="Picture 23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6" y="594892"/>
            <a:ext cx="439056" cy="439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90" y="1620483"/>
            <a:ext cx="4360084" cy="2084278"/>
          </a:xfrm>
          <a:prstGeom prst="rect">
            <a:avLst/>
          </a:prstGeom>
        </p:spPr>
      </p:pic>
      <p:pic>
        <p:nvPicPr>
          <p:cNvPr id="13" name="Picture 12" descr="Screen Shot 2016-10-01 at 11.32.4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38"/>
            <a:ext cx="5486707" cy="26872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301" y="4368857"/>
            <a:ext cx="34671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4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4518" y="601579"/>
            <a:ext cx="37565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Don’t make me think!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Where am I?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Where is it?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is it?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I click on it?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happens when I click it?</a:t>
            </a:r>
            <a:endParaRPr lang="en-US" dirty="0"/>
          </a:p>
          <a:p>
            <a:pPr marL="342900" indent="-342900">
              <a:buAutoNum type="arabicPeriod"/>
            </a:pP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Review Krug: Don’t Make Me Think!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32606" y="1668982"/>
            <a:ext cx="3911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 Street signs &amp; breadcrumbs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Department store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Navigation</a:t>
            </a:r>
            <a:endParaRPr lang="en-US" dirty="0"/>
          </a:p>
          <a:p>
            <a:pPr marL="739775" lvl="1" indent="-285750">
              <a:buFont typeface="Arial"/>
              <a:buChar char="•"/>
            </a:pPr>
            <a:r>
              <a:rPr lang="en-US" sz="1400" dirty="0" smtClean="0"/>
              <a:t>Scale, direction, location</a:t>
            </a:r>
          </a:p>
          <a:p>
            <a:pPr marL="739775" lvl="1" indent="-285750">
              <a:buFont typeface="Arial"/>
              <a:buChar char="•"/>
            </a:pPr>
            <a:r>
              <a:rPr lang="en-US" sz="1400" dirty="0" smtClean="0"/>
              <a:t>Conventions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Breadcrumbs &amp; tabs</a:t>
            </a:r>
            <a:endParaRPr lang="en-US" dirty="0"/>
          </a:p>
          <a:p>
            <a:pPr marL="739775" lvl="1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74518" y="2426480"/>
            <a:ext cx="375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2. How we really use the web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Scanning vs. Reading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Satisficing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Muddling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518" y="3695045"/>
            <a:ext cx="375652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3. Billboard Design 101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Conventions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Visual hierarchies &amp; areas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Clickable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Noise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Support scanning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518" y="5499878"/>
            <a:ext cx="375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4. Animal, Vegetable, or Mineral?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Who am I?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Stages vs. all at once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Assistance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2606" y="3425911"/>
            <a:ext cx="4711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7. Big Bang Theory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Big picture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Messaging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Taglines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32606" y="4726765"/>
            <a:ext cx="4322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8. Farmers &amp; Cowmen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Access limited by user type, IP </a:t>
            </a:r>
            <a:r>
              <a:rPr lang="en-US" dirty="0" err="1" smtClean="0"/>
              <a:t>addy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Remote access, proxy servers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32606" y="648248"/>
            <a:ext cx="4599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  <a:r>
              <a:rPr lang="en-US" b="1" dirty="0" smtClean="0"/>
              <a:t>. Omit </a:t>
            </a:r>
            <a:r>
              <a:rPr lang="en-US" b="1" strike="sngStrike" dirty="0" smtClean="0"/>
              <a:t>needless</a:t>
            </a:r>
            <a:r>
              <a:rPr lang="en-US" b="1" dirty="0" smtClean="0"/>
              <a:t> words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Happy talk must die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Instructions must die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5674" y="5777435"/>
            <a:ext cx="4322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</a:t>
            </a:r>
            <a:r>
              <a:rPr lang="en-US" b="1" dirty="0" smtClean="0"/>
              <a:t>. Usability on 10 cents a day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Less users, more often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Stakeholders as observers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41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 </a:t>
            </a:r>
            <a:r>
              <a:rPr lang="mr-IN" sz="2000" b="1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Usability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97475" y="3230195"/>
            <a:ext cx="302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User Experience Design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615850" y="931198"/>
            <a:ext cx="2725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Do I know </a:t>
            </a:r>
            <a:r>
              <a:rPr lang="en-US" dirty="0"/>
              <a:t>w</a:t>
            </a:r>
            <a:r>
              <a:rPr lang="en-US" dirty="0" smtClean="0"/>
              <a:t>hat’s happening?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58846" y="627425"/>
            <a:ext cx="2725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Does it parallel the physical space?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823419" y="1219217"/>
            <a:ext cx="2725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Can I do what I want?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17835" y="5645324"/>
            <a:ext cx="2725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Does it feel familiar?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959046" y="2193207"/>
            <a:ext cx="2725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Does it keep me from making mistakes?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90583" y="3541925"/>
            <a:ext cx="222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Do I have to remember stuff?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49464" y="5334080"/>
            <a:ext cx="2725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Can I do things quickly and in different ways?</a:t>
            </a:r>
            <a:endParaRPr lang="en-US" dirty="0"/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71375" y="4864469"/>
            <a:ext cx="2725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Is it attractive?</a:t>
            </a:r>
            <a:endParaRPr lang="en-US" dirty="0"/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5744" y="4059743"/>
            <a:ext cx="2725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Can I figure out when I’ve done something wrong?</a:t>
            </a:r>
            <a:endParaRPr lang="en-US" dirty="0"/>
          </a:p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5062" y="2432315"/>
            <a:ext cx="2725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Do I know where to go for assistance?</a:t>
            </a:r>
            <a:endParaRPr lang="en-US" dirty="0"/>
          </a:p>
          <a:p>
            <a:endParaRPr lang="en-US" dirty="0"/>
          </a:p>
        </p:txBody>
      </p:sp>
      <p:pic>
        <p:nvPicPr>
          <p:cNvPr id="18" name="Picture 17" descr="sett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07" y="2576757"/>
            <a:ext cx="513237" cy="51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3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15411" y="2852448"/>
            <a:ext cx="8828052" cy="2465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27740" y="3407252"/>
            <a:ext cx="8828052" cy="5380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15410" y="4220966"/>
            <a:ext cx="8828052" cy="562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8637" y="1775374"/>
            <a:ext cx="8828052" cy="2465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3077" y="2309973"/>
            <a:ext cx="8828052" cy="2465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 </a:t>
            </a:r>
            <a:r>
              <a:rPr lang="mr-IN" sz="2000" b="1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Usability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17111" y="545290"/>
            <a:ext cx="230977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USABILITY</a:t>
            </a:r>
            <a:endParaRPr lang="en-US" sz="28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7320" y="1687719"/>
            <a:ext cx="45996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Visibility </a:t>
            </a:r>
            <a:r>
              <a:rPr lang="en-US" dirty="0">
                <a:solidFill>
                  <a:srgbClr val="008000"/>
                </a:solidFill>
              </a:rPr>
              <a:t>of system status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Match </a:t>
            </a:r>
            <a:r>
              <a:rPr lang="en-US" dirty="0">
                <a:solidFill>
                  <a:srgbClr val="008000"/>
                </a:solidFill>
              </a:rPr>
              <a:t>between system and the real world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User </a:t>
            </a:r>
            <a:r>
              <a:rPr lang="en-US" dirty="0">
                <a:solidFill>
                  <a:srgbClr val="008000"/>
                </a:solidFill>
              </a:rPr>
              <a:t>control and freedom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Consistency </a:t>
            </a:r>
            <a:r>
              <a:rPr lang="en-US" dirty="0">
                <a:solidFill>
                  <a:srgbClr val="008000"/>
                </a:solidFill>
              </a:rPr>
              <a:t>and standards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Error prevention</a:t>
            </a:r>
            <a:endParaRPr lang="en-US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Recognition </a:t>
            </a:r>
            <a:r>
              <a:rPr lang="en-US" dirty="0">
                <a:solidFill>
                  <a:srgbClr val="008000"/>
                </a:solidFill>
              </a:rPr>
              <a:t>rather than recall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Flexibility </a:t>
            </a:r>
            <a:r>
              <a:rPr lang="en-US" dirty="0">
                <a:solidFill>
                  <a:srgbClr val="008000"/>
                </a:solidFill>
              </a:rPr>
              <a:t>and efficiency of </a:t>
            </a:r>
            <a:r>
              <a:rPr lang="en-US" dirty="0" smtClean="0">
                <a:solidFill>
                  <a:srgbClr val="008000"/>
                </a:solidFill>
              </a:rPr>
              <a:t>use</a:t>
            </a:r>
          </a:p>
          <a:p>
            <a:pPr marL="171450" indent="-171450">
              <a:buFont typeface="Arial"/>
              <a:buChar char="•"/>
            </a:pPr>
            <a:endParaRPr lang="en-US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Aesthetic </a:t>
            </a:r>
            <a:r>
              <a:rPr lang="en-US" dirty="0">
                <a:solidFill>
                  <a:srgbClr val="008000"/>
                </a:solidFill>
              </a:rPr>
              <a:t>and minimalist </a:t>
            </a:r>
            <a:r>
              <a:rPr lang="en-US" dirty="0" smtClean="0">
                <a:solidFill>
                  <a:srgbClr val="008000"/>
                </a:solidFill>
              </a:rPr>
              <a:t>design</a:t>
            </a:r>
            <a:endParaRPr lang="en-US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Help </a:t>
            </a:r>
            <a:r>
              <a:rPr lang="en-US" dirty="0">
                <a:solidFill>
                  <a:srgbClr val="008000"/>
                </a:solidFill>
              </a:rPr>
              <a:t>users recognize</a:t>
            </a:r>
            <a:r>
              <a:rPr lang="en-US" dirty="0" smtClean="0">
                <a:solidFill>
                  <a:srgbClr val="008000"/>
                </a:solidFill>
              </a:rPr>
              <a:t>, diagnose</a:t>
            </a:r>
            <a:r>
              <a:rPr lang="en-US" dirty="0">
                <a:solidFill>
                  <a:srgbClr val="008000"/>
                </a:solidFill>
              </a:rPr>
              <a:t>, and recover from errors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Help </a:t>
            </a:r>
            <a:r>
              <a:rPr lang="en-US" dirty="0">
                <a:solidFill>
                  <a:srgbClr val="008000"/>
                </a:solidFill>
              </a:rPr>
              <a:t>and documentation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24" name="Picture 23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7" y="1199013"/>
            <a:ext cx="439056" cy="43905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726073" y="1687719"/>
            <a:ext cx="44102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Do I know what’s happening?</a:t>
            </a: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Does it parallel the physical space?</a:t>
            </a: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Can I do what I want?</a:t>
            </a: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Does it feel familiar?</a:t>
            </a: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Does it keep me from making mistakes</a:t>
            </a: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Do I have to remember stuff?</a:t>
            </a: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Can I </a:t>
            </a:r>
            <a:r>
              <a:rPr lang="en-US" dirty="0" smtClean="0">
                <a:solidFill>
                  <a:srgbClr val="000000"/>
                </a:solidFill>
              </a:rPr>
              <a:t>do things quickly </a:t>
            </a:r>
            <a:r>
              <a:rPr lang="en-US" dirty="0">
                <a:solidFill>
                  <a:srgbClr val="000000"/>
                </a:solidFill>
              </a:rPr>
              <a:t>and in different </a:t>
            </a:r>
            <a:r>
              <a:rPr lang="en-US" dirty="0" smtClean="0">
                <a:solidFill>
                  <a:srgbClr val="000000"/>
                </a:solidFill>
              </a:rPr>
              <a:t>ways?</a:t>
            </a: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Is it attractive?</a:t>
            </a: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Can I figure out when I’ve done something wrong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Do I know where to go for assistance?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question-mark-in-a-circle-outline_318-534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45" y="1220570"/>
            <a:ext cx="451592" cy="4515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6088" y="1220570"/>
            <a:ext cx="215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Tools of usability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80184" y="1262009"/>
            <a:ext cx="376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Allow user to say “Yes” (not think)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4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29" y="505488"/>
            <a:ext cx="5238981" cy="39870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23364" y="2564430"/>
            <a:ext cx="4081124" cy="1010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49" y="855500"/>
            <a:ext cx="3927282" cy="2620445"/>
          </a:xfrm>
          <a:prstGeom prst="rect">
            <a:avLst/>
          </a:prstGeom>
        </p:spPr>
      </p:pic>
      <p:pic>
        <p:nvPicPr>
          <p:cNvPr id="9" name="Picture 8" descr="Screen Shot 2016-10-01 at 11.36.2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5" y="2823338"/>
            <a:ext cx="2071270" cy="40346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4623" y="4575864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Do I know what’s happening?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60673" y="5784106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Does it parallel the </a:t>
            </a:r>
            <a:r>
              <a:rPr lang="en-US" dirty="0" smtClean="0">
                <a:solidFill>
                  <a:srgbClr val="000000"/>
                </a:solidFill>
              </a:rPr>
              <a:t>real world?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6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1206500"/>
            <a:ext cx="6985000" cy="444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8623" y="1037445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Does it feel familiar?</a:t>
            </a:r>
          </a:p>
        </p:txBody>
      </p:sp>
      <p:sp>
        <p:nvSpPr>
          <p:cNvPr id="7" name="Rectangle 6"/>
          <p:cNvSpPr/>
          <p:nvPr/>
        </p:nvSpPr>
        <p:spPr>
          <a:xfrm>
            <a:off x="6017810" y="3293650"/>
            <a:ext cx="2859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Can I do what I want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(search, browse)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9786" y="840180"/>
            <a:ext cx="2428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Do I know where to go for assistance?</a:t>
            </a:r>
          </a:p>
        </p:txBody>
      </p:sp>
      <p:sp>
        <p:nvSpPr>
          <p:cNvPr id="9" name="Rectangle 8"/>
          <p:cNvSpPr/>
          <p:nvPr/>
        </p:nvSpPr>
        <p:spPr>
          <a:xfrm>
            <a:off x="1262636" y="5768896"/>
            <a:ext cx="3496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Can I do things quickly and in different ways?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32222" y="4082705"/>
            <a:ext cx="2935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Do I have to remember stuff</a:t>
            </a:r>
            <a:r>
              <a:rPr lang="en-US" dirty="0" smtClean="0">
                <a:solidFill>
                  <a:srgbClr val="000000"/>
                </a:solidFill>
              </a:rPr>
              <a:t>? (like where I am?)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4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67619" y="943429"/>
            <a:ext cx="6750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Let’s analyze some home pages...</a:t>
            </a:r>
          </a:p>
        </p:txBody>
      </p:sp>
    </p:spTree>
    <p:extLst>
      <p:ext uri="{BB962C8B-B14F-4D97-AF65-F5344CB8AC3E}">
        <p14:creationId xmlns:p14="http://schemas.microsoft.com/office/powerpoint/2010/main" val="225426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Screen Shot 2016-05-25 at 3.03.3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1792" y="707118"/>
            <a:ext cx="7256763" cy="5808105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18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334"/>
          <p:cNvGrpSpPr/>
          <p:nvPr/>
        </p:nvGrpSpPr>
        <p:grpSpPr>
          <a:xfrm>
            <a:off x="677346" y="552492"/>
            <a:ext cx="7620535" cy="6179135"/>
            <a:chOff x="0" y="0"/>
            <a:chExt cx="7299348" cy="5910885"/>
          </a:xfrm>
        </p:grpSpPr>
        <p:pic>
          <p:nvPicPr>
            <p:cNvPr id="8" name="Screen Shot 2016-05-25 at 3.03.42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200"/>
              <a:ext cx="6892949" cy="54663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Picture 8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299349" cy="5910886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04618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 References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hape 207"/>
          <p:cNvSpPr txBox="1">
            <a:spLocks/>
          </p:cNvSpPr>
          <p:nvPr/>
        </p:nvSpPr>
        <p:spPr>
          <a:xfrm>
            <a:off x="338666" y="1742668"/>
            <a:ext cx="8229601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4" indent="-305434" defTabSz="379729">
              <a:spcBef>
                <a:spcPts val="1100"/>
              </a:spcBef>
              <a:buSzPct val="75000"/>
              <a:buFont typeface="Zapf Dingbats"/>
              <a:buChar char="➤"/>
              <a:defRPr sz="2080">
                <a:solidFill>
                  <a:srgbClr val="5C5C5C"/>
                </a:solidFill>
              </a:defRPr>
            </a:pPr>
            <a:r>
              <a:rPr lang="en-US" sz="208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http://webstyleguide.com/wsg3/</a:t>
            </a:r>
            <a:r>
              <a:rPr lang="en-US" sz="208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index.html</a:t>
            </a:r>
            <a:endParaRPr lang="en-US" sz="2080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  <a:p>
            <a:pPr marL="305434" indent="-305434" defTabSz="379729">
              <a:spcBef>
                <a:spcPts val="1100"/>
              </a:spcBef>
              <a:buSzPct val="75000"/>
              <a:buFont typeface="Zapf Dingbats"/>
              <a:buChar char="➤"/>
              <a:defRPr sz="2080">
                <a:solidFill>
                  <a:srgbClr val="5C5C5C"/>
                </a:solidFill>
              </a:defRPr>
            </a:pPr>
            <a:r>
              <a:rPr lang="en-US" sz="208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https://www.usability.gov/</a:t>
            </a:r>
          </a:p>
          <a:p>
            <a:pPr marL="305434" indent="-305434" defTabSz="379729">
              <a:spcBef>
                <a:spcPts val="1100"/>
              </a:spcBef>
              <a:buSzPct val="75000"/>
              <a:buFont typeface="Zapf Dingbats"/>
              <a:buChar char="➤"/>
              <a:defRPr sz="2080">
                <a:solidFill>
                  <a:srgbClr val="5C5C5C"/>
                </a:solidFill>
              </a:defRPr>
            </a:pPr>
            <a:r>
              <a:rPr lang="en-US" sz="208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https://www.branded3.com/blog/top-10-worst-websites/</a:t>
            </a:r>
          </a:p>
          <a:p>
            <a:pPr marL="305434" indent="-305434" defTabSz="379729">
              <a:spcBef>
                <a:spcPts val="1100"/>
              </a:spcBef>
              <a:buSzPct val="75000"/>
              <a:buFont typeface="Zapf Dingbats"/>
              <a:buChar char="➤"/>
              <a:defRPr sz="2080">
                <a:solidFill>
                  <a:srgbClr val="5C5C5C"/>
                </a:solidFill>
              </a:defRPr>
            </a:pPr>
            <a:r>
              <a:rPr lang="en-US" sz="208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http://www.webpagesthatsuck.com/worst-websites-of-2014.html</a:t>
            </a:r>
          </a:p>
          <a:p>
            <a:pPr marL="305434" indent="-305434" defTabSz="379729">
              <a:spcBef>
                <a:spcPts val="1100"/>
              </a:spcBef>
              <a:buSzPct val="75000"/>
              <a:buFont typeface="Zapf Dingbats"/>
              <a:buChar char="➤"/>
              <a:defRPr sz="2080">
                <a:solidFill>
                  <a:srgbClr val="5C5C5C"/>
                </a:solidFill>
              </a:defRPr>
            </a:pPr>
            <a:endParaRPr lang="en-US" sz="2080" u="sng" dirty="0" smtClean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"/>
            </a:endParaRPr>
          </a:p>
          <a:p>
            <a:pPr marL="305434" indent="-305434" defTabSz="379729">
              <a:spcBef>
                <a:spcPts val="1100"/>
              </a:spcBef>
              <a:buSzPct val="75000"/>
              <a:buFont typeface="Zapf Dingbats"/>
              <a:buChar char="➤"/>
              <a:defRPr sz="2080">
                <a:solidFill>
                  <a:srgbClr val="5C5C5C"/>
                </a:solidFill>
              </a:defRPr>
            </a:pPr>
            <a:r>
              <a:rPr lang="en-US" sz="208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http://100bestwebsites.org</a:t>
            </a:r>
          </a:p>
          <a:p>
            <a:pPr marL="305434" indent="-305434" defTabSz="379729">
              <a:spcBef>
                <a:spcPts val="1100"/>
              </a:spcBef>
              <a:buSzPct val="75000"/>
              <a:buFont typeface="Zapf Dingbats"/>
              <a:buChar char="➤"/>
              <a:defRPr sz="2080">
                <a:solidFill>
                  <a:srgbClr val="5C5C5C"/>
                </a:solidFill>
              </a:defRPr>
            </a:pPr>
            <a:r>
              <a:rPr lang="en-US" sz="208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http://www.mattanderson.org/blog/2013/02/11/20-great-public-library-websites/</a:t>
            </a:r>
          </a:p>
          <a:p>
            <a:pPr marL="305434" indent="-305434" defTabSz="379729">
              <a:spcBef>
                <a:spcPts val="1100"/>
              </a:spcBef>
              <a:buSzPct val="75000"/>
              <a:buFont typeface="Zapf Dingbats"/>
              <a:buChar char="➤"/>
              <a:defRPr sz="2080">
                <a:solidFill>
                  <a:srgbClr val="5C5C5C"/>
                </a:solidFill>
              </a:defRPr>
            </a:pPr>
            <a:r>
              <a:rPr lang="en-US" sz="208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http://www.ala.org/offices/library/alarecommends/recommendedwebsites</a:t>
            </a:r>
            <a:endParaRPr lang="en-US" sz="2080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8"/>
            </a:endParaRPr>
          </a:p>
        </p:txBody>
      </p:sp>
      <p:pic>
        <p:nvPicPr>
          <p:cNvPr id="8" name="wsg3-large.gi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138511" y="257901"/>
            <a:ext cx="1607345" cy="20538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  <a:reflection stA="50000" endPos="40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702792" y="850700"/>
            <a:ext cx="535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Strongly recommend the online Web Style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6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1"/>
          <p:cNvSpPr>
            <a:spLocks noGrp="1"/>
          </p:cNvSpPr>
          <p:nvPr>
            <p:ph sz="quarter" idx="10"/>
          </p:nvPr>
        </p:nvSpPr>
        <p:spPr bwMode="auto">
          <a:xfrm>
            <a:off x="457200" y="3409950"/>
            <a:ext cx="5943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1800" b="0" i="1" dirty="0" smtClean="0">
                <a:latin typeface="Cambria" panose="02040503050406030204" pitchFamily="18" charset="0"/>
              </a:rPr>
              <a:t>Questions?</a:t>
            </a:r>
            <a:endParaRPr altLang="en-US" sz="1800" b="0" i="1" dirty="0">
              <a:latin typeface="Cambria" panose="02040503050406030204" pitchFamily="18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97" y="2533650"/>
            <a:ext cx="8686801" cy="709613"/>
          </a:xfrm>
        </p:spPr>
        <p:txBody>
          <a:bodyPr lIns="92029" tIns="46015" rIns="92029" bIns="46015" anchor="b"/>
          <a:lstStyle/>
          <a:p>
            <a:pPr eaLnBrk="1" hangingPunct="1"/>
            <a:r>
              <a:rPr lang="en-US" altLang="en-US" sz="3600" dirty="0" smtClean="0">
                <a:ea typeface="ＭＳ Ｐゴシック" pitchFamily="34" charset="-128"/>
              </a:rPr>
              <a:t>So, you won’t make me think, right?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 flipV="1">
            <a:off x="1828800" y="5199063"/>
            <a:ext cx="50466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29" tIns="46015" rIns="92029" bIns="460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sz="2400" b="1"/>
          </a:p>
          <a:p>
            <a:pPr algn="ctr"/>
            <a:endParaRPr lang="en-US" altLang="en-US" sz="3200" b="1"/>
          </a:p>
          <a:p>
            <a:pPr algn="ctr"/>
            <a:endParaRPr lang="en-US" altLang="en-US" sz="3200" b="1"/>
          </a:p>
        </p:txBody>
      </p:sp>
    </p:spTree>
    <p:extLst>
      <p:ext uri="{BB962C8B-B14F-4D97-AF65-F5344CB8AC3E}">
        <p14:creationId xmlns:p14="http://schemas.microsoft.com/office/powerpoint/2010/main" val="369727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4518" y="601579"/>
            <a:ext cx="37565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10. Mobile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Tradeoffs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Zoom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Direct links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Affordances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Delay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Delight, learnable, memorable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Mobile usability</a:t>
            </a:r>
          </a:p>
          <a:p>
            <a:pPr marL="285750" indent="-285750">
              <a:buFont typeface="Arial"/>
              <a:buChar char="•"/>
            </a:pP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Review Krug: Don’t Make Me Think!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4518" y="3134924"/>
            <a:ext cx="375652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11. Usability as </a:t>
            </a:r>
            <a:r>
              <a:rPr lang="en-US" b="1" dirty="0"/>
              <a:t>c</a:t>
            </a:r>
            <a:r>
              <a:rPr lang="en-US" b="1" dirty="0" smtClean="0"/>
              <a:t>ommon courtesy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Goodwill – variable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Drains- hiding, punishing, soliciting, shucking &amp; jiving, blocking, amateur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Builds – know, tell, save, effort, answer, comfort, recovery apologize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432606" y="2966301"/>
            <a:ext cx="47113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13. Guide for the perplexed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Convincing bosses - ROI, their language, show usability tests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Resist dark forces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a minimum – type, labels, links, headings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32606" y="648248"/>
            <a:ext cx="4599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12. Accessibility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Zoom vs. text size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Fix usability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Read article, book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hanging fruit – alt, heading, forms, skip to main content, keyboard, contrast, accessible template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2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6-10-01 at 8.43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5" y="1734328"/>
            <a:ext cx="8796756" cy="47630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1644" y="551380"/>
            <a:ext cx="258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Purpose of a website?</a:t>
            </a:r>
          </a:p>
        </p:txBody>
      </p:sp>
      <p:pic>
        <p:nvPicPr>
          <p:cNvPr id="8" name="Picture 7" descr="Screen Shot 2016-10-01 at 8.34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7" y="1030298"/>
            <a:ext cx="8769989" cy="4172536"/>
          </a:xfrm>
          <a:prstGeom prst="rect">
            <a:avLst/>
          </a:prstGeom>
        </p:spPr>
      </p:pic>
      <p:pic>
        <p:nvPicPr>
          <p:cNvPr id="13" name="Picture 12" descr="Screen Shot 2016-10-01 at 8.44.4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35" y="1432850"/>
            <a:ext cx="6542437" cy="3131957"/>
          </a:xfrm>
          <a:prstGeom prst="rect">
            <a:avLst/>
          </a:prstGeom>
        </p:spPr>
      </p:pic>
      <p:pic>
        <p:nvPicPr>
          <p:cNvPr id="9" name="Picture 8" descr="Screen Shot 2016-10-01 at 8.40.5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66" y="3220948"/>
            <a:ext cx="7018266" cy="3637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58044" y="551380"/>
            <a:ext cx="10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Buy stuff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3527" y="551380"/>
            <a:ext cx="10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 stuff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73593" y="551380"/>
            <a:ext cx="245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Depends who you are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53232" y="551380"/>
            <a:ext cx="95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Listen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74227" y="551380"/>
            <a:ext cx="72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93013" y="551380"/>
            <a:ext cx="95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Watch</a:t>
            </a:r>
          </a:p>
        </p:txBody>
      </p:sp>
      <p:pic>
        <p:nvPicPr>
          <p:cNvPr id="20" name="Picture 19" descr="Screen Shot 2016-10-01 at 8.50.4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6" y="3725801"/>
            <a:ext cx="6029216" cy="3132199"/>
          </a:xfrm>
          <a:prstGeom prst="rect">
            <a:avLst/>
          </a:prstGeom>
        </p:spPr>
      </p:pic>
      <p:pic>
        <p:nvPicPr>
          <p:cNvPr id="11" name="Picture 10" descr="Screen Shot 2016-10-01 at 8.41.5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17" y="2302910"/>
            <a:ext cx="5805375" cy="388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7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43" y="738414"/>
            <a:ext cx="7892748" cy="55147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7118" y="6352810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https://xkcd.com/773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58762" y="1681238"/>
            <a:ext cx="4257524" cy="4184952"/>
          </a:xfrm>
          <a:prstGeom prst="ellipse">
            <a:avLst/>
          </a:prstGeom>
          <a:gradFill flip="none" rotWithShape="1">
            <a:gsLst>
              <a:gs pos="99000">
                <a:srgbClr val="FFFF33">
                  <a:alpha val="45000"/>
                </a:srgb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05162" y="1664305"/>
            <a:ext cx="4257524" cy="4184952"/>
          </a:xfrm>
          <a:prstGeom prst="ellipse">
            <a:avLst/>
          </a:prstGeom>
          <a:gradFill flip="none" rotWithShape="1">
            <a:gsLst>
              <a:gs pos="99000">
                <a:srgbClr val="FF3300">
                  <a:alpha val="26000"/>
                </a:srgb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96190" y="822476"/>
            <a:ext cx="3144762" cy="102809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4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 </a:t>
            </a:r>
            <a:r>
              <a:rPr lang="mr-IN" sz="2000" b="1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Without font, color or graphics to distinguish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13620" y="4031819"/>
            <a:ext cx="220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Visual design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6179" y="2922985"/>
            <a:ext cx="226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Information Architecture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67330" y="626350"/>
            <a:ext cx="194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6401" y="4728504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Color</a:t>
            </a:r>
          </a:p>
          <a:p>
            <a:pPr algn="ctr"/>
            <a:r>
              <a:rPr lang="en-US" dirty="0" smtClean="0"/>
              <a:t>Shape</a:t>
            </a:r>
          </a:p>
          <a:p>
            <a:pPr algn="ctr"/>
            <a:r>
              <a:rPr lang="en-US" dirty="0" smtClean="0"/>
              <a:t>Texture</a:t>
            </a:r>
          </a:p>
          <a:p>
            <a:pPr algn="ctr"/>
            <a:r>
              <a:rPr lang="en-US" dirty="0" smtClean="0"/>
              <a:t>Space</a:t>
            </a:r>
          </a:p>
          <a:p>
            <a:pPr algn="ctr"/>
            <a:r>
              <a:rPr lang="en-US" dirty="0" smtClean="0"/>
              <a:t>Form</a:t>
            </a:r>
          </a:p>
          <a:p>
            <a:pPr algn="ctr"/>
            <a:r>
              <a:rPr lang="en-US" dirty="0" smtClean="0"/>
              <a:t>Typography</a:t>
            </a: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40467" y="4608512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Harmony</a:t>
            </a:r>
          </a:p>
          <a:p>
            <a:pPr algn="ctr"/>
            <a:r>
              <a:rPr lang="en-US" dirty="0" smtClean="0"/>
              <a:t>Balance</a:t>
            </a:r>
          </a:p>
          <a:p>
            <a:pPr algn="ctr"/>
            <a:r>
              <a:rPr lang="en-US" dirty="0" smtClean="0"/>
              <a:t>Hierarchy</a:t>
            </a:r>
          </a:p>
          <a:p>
            <a:pPr algn="ctr"/>
            <a:r>
              <a:rPr lang="en-US" dirty="0" smtClean="0"/>
              <a:t>Scale</a:t>
            </a:r>
          </a:p>
          <a:p>
            <a:pPr algn="ctr"/>
            <a:r>
              <a:rPr lang="en-US" dirty="0" smtClean="0"/>
              <a:t>Dominance</a:t>
            </a:r>
          </a:p>
          <a:p>
            <a:pPr algn="ctr"/>
            <a:r>
              <a:rPr lang="en-US" dirty="0" smtClean="0"/>
              <a:t>Similarity</a:t>
            </a:r>
          </a:p>
          <a:p>
            <a:pPr algn="ctr"/>
            <a:r>
              <a:rPr lang="en-US" dirty="0" smtClean="0"/>
              <a:t>Contrast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9087" y="4816323"/>
            <a:ext cx="1589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Organization</a:t>
            </a:r>
          </a:p>
          <a:p>
            <a:pPr algn="ctr"/>
            <a:r>
              <a:rPr lang="en-US" dirty="0" smtClean="0"/>
              <a:t>Labeling</a:t>
            </a:r>
          </a:p>
          <a:p>
            <a:pPr algn="ctr"/>
            <a:r>
              <a:rPr lang="en-US" dirty="0" smtClean="0"/>
              <a:t>Navigation</a:t>
            </a:r>
          </a:p>
          <a:p>
            <a:pPr algn="ctr"/>
            <a:r>
              <a:rPr lang="en-US" dirty="0" smtClean="0"/>
              <a:t>Search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81677" y="4436532"/>
            <a:ext cx="2675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Choices</a:t>
            </a:r>
          </a:p>
          <a:p>
            <a:pPr algn="ctr"/>
            <a:r>
              <a:rPr lang="en-US" dirty="0" smtClean="0"/>
              <a:t>Exemplars</a:t>
            </a:r>
          </a:p>
          <a:p>
            <a:pPr algn="ctr"/>
            <a:r>
              <a:rPr lang="en-US" dirty="0" smtClean="0"/>
              <a:t>Focused navigation</a:t>
            </a:r>
          </a:p>
          <a:p>
            <a:pPr algn="ctr"/>
            <a:r>
              <a:rPr lang="en-US" dirty="0" smtClean="0"/>
              <a:t>Front doors</a:t>
            </a:r>
          </a:p>
          <a:p>
            <a:pPr algn="ctr"/>
            <a:r>
              <a:rPr lang="en-US" dirty="0" smtClean="0"/>
              <a:t>Growth</a:t>
            </a:r>
          </a:p>
          <a:p>
            <a:pPr algn="ctr"/>
            <a:r>
              <a:rPr lang="en-US" dirty="0" smtClean="0"/>
              <a:t>Diverse classification</a:t>
            </a:r>
          </a:p>
          <a:p>
            <a:pPr algn="ctr"/>
            <a:r>
              <a:rPr lang="en-US" dirty="0" smtClean="0"/>
              <a:t>Disclosure</a:t>
            </a:r>
          </a:p>
          <a:p>
            <a:pPr algn="ctr"/>
            <a:r>
              <a:rPr lang="en-US" dirty="0" smtClean="0"/>
              <a:t>Objects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9353" y="820056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Card sorting</a:t>
            </a:r>
          </a:p>
          <a:p>
            <a:pPr algn="ctr"/>
            <a:r>
              <a:rPr lang="en-US" dirty="0" smtClean="0"/>
              <a:t>User personas</a:t>
            </a:r>
          </a:p>
          <a:p>
            <a:pPr algn="ctr"/>
            <a:r>
              <a:rPr lang="en-US" dirty="0" err="1" smtClean="0"/>
              <a:t>Wireframing</a:t>
            </a:r>
            <a:endParaRPr lang="en-US" dirty="0" smtClean="0"/>
          </a:p>
          <a:p>
            <a:pPr algn="ctr"/>
            <a:r>
              <a:rPr lang="en-US" dirty="0" smtClean="0"/>
              <a:t>Taxonomies</a:t>
            </a:r>
          </a:p>
          <a:p>
            <a:pPr algn="ctr"/>
            <a:r>
              <a:rPr lang="en-US" dirty="0" smtClean="0"/>
              <a:t>Content modeling</a:t>
            </a:r>
          </a:p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91282" y="678521"/>
            <a:ext cx="167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Learnable</a:t>
            </a:r>
          </a:p>
          <a:p>
            <a:pPr algn="ctr"/>
            <a:r>
              <a:rPr lang="en-US" dirty="0" smtClean="0"/>
              <a:t>Effective</a:t>
            </a:r>
          </a:p>
          <a:p>
            <a:pPr algn="ctr"/>
            <a:r>
              <a:rPr lang="en-US" dirty="0" smtClean="0"/>
              <a:t>Efficient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1493" y="1190625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Useful</a:t>
            </a:r>
          </a:p>
          <a:p>
            <a:pPr algn="ctr"/>
            <a:r>
              <a:rPr lang="en-US" dirty="0" smtClean="0"/>
              <a:t>Consistent</a:t>
            </a:r>
          </a:p>
          <a:p>
            <a:pPr algn="ctr"/>
            <a:r>
              <a:rPr lang="en-US" dirty="0" smtClean="0"/>
              <a:t>Simple</a:t>
            </a:r>
          </a:p>
          <a:p>
            <a:pPr algn="ctr"/>
            <a:r>
              <a:rPr lang="en-US" dirty="0" smtClean="0"/>
              <a:t>Communication</a:t>
            </a:r>
          </a:p>
          <a:p>
            <a:pPr algn="ctr"/>
            <a:r>
              <a:rPr lang="en-US" dirty="0" smtClean="0"/>
              <a:t>Good error </a:t>
            </a:r>
            <a:r>
              <a:rPr lang="en-US" dirty="0" err="1" smtClean="0"/>
              <a:t>mgt</a:t>
            </a:r>
            <a:endParaRPr lang="en-US" dirty="0" smtClean="0"/>
          </a:p>
          <a:p>
            <a:pPr algn="ctr"/>
            <a:r>
              <a:rPr lang="en-US" dirty="0" smtClean="0"/>
              <a:t>Minimal workload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7323" y="1029830"/>
            <a:ext cx="25414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/>
              <a:t>Visibility </a:t>
            </a:r>
            <a:r>
              <a:rPr lang="en-US" sz="1200" dirty="0"/>
              <a:t>of system status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Match </a:t>
            </a:r>
            <a:r>
              <a:rPr lang="en-US" sz="1200" dirty="0"/>
              <a:t>between system and the real world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User </a:t>
            </a:r>
            <a:r>
              <a:rPr lang="en-US" sz="1200" dirty="0"/>
              <a:t>control and freedom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Consistency </a:t>
            </a:r>
            <a:r>
              <a:rPr lang="en-US" sz="1200" dirty="0"/>
              <a:t>and standards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Error </a:t>
            </a:r>
            <a:r>
              <a:rPr lang="en-US" sz="1200" dirty="0"/>
              <a:t>prevention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Recognition </a:t>
            </a:r>
            <a:r>
              <a:rPr lang="en-US" sz="1200" dirty="0"/>
              <a:t>rather than recall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Flexibility </a:t>
            </a:r>
            <a:r>
              <a:rPr lang="en-US" sz="1200" dirty="0"/>
              <a:t>and efficiency of use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Aesthetic </a:t>
            </a:r>
            <a:r>
              <a:rPr lang="en-US" sz="1200" dirty="0"/>
              <a:t>and minimalist </a:t>
            </a:r>
            <a:r>
              <a:rPr lang="en-US" sz="1200" dirty="0" smtClean="0"/>
              <a:t>  design</a:t>
            </a: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Help </a:t>
            </a:r>
            <a:r>
              <a:rPr lang="en-US" sz="1200" dirty="0"/>
              <a:t>users recognize, </a:t>
            </a:r>
            <a:r>
              <a:rPr lang="en-US" sz="1200" dirty="0" smtClean="0"/>
              <a:t> diagnose</a:t>
            </a:r>
            <a:r>
              <a:rPr lang="en-US" sz="1200" dirty="0"/>
              <a:t>, and recover from errors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Help </a:t>
            </a:r>
            <a:r>
              <a:rPr lang="en-US" sz="1200" dirty="0"/>
              <a:t>and documentation</a:t>
            </a:r>
          </a:p>
          <a:p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015191" y="3352518"/>
            <a:ext cx="2027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Cognitive load</a:t>
            </a:r>
          </a:p>
          <a:p>
            <a:pPr algn="ctr"/>
            <a:r>
              <a:rPr lang="en-US" dirty="0" smtClean="0"/>
              <a:t>Mental models</a:t>
            </a:r>
          </a:p>
          <a:p>
            <a:pPr algn="ctr"/>
            <a:r>
              <a:rPr lang="en-US" dirty="0" smtClean="0"/>
              <a:t>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325170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13620" y="4031819"/>
            <a:ext cx="220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Visual design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06179" y="2922985"/>
            <a:ext cx="226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Information Architecture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7330" y="626350"/>
            <a:ext cx="194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Usability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 </a:t>
            </a:r>
            <a:r>
              <a:rPr lang="mr-IN" sz="2000" b="1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with font, color and graphics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3442" y="4045329"/>
            <a:ext cx="31347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VISUAL DESIGN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0672" y="2666297"/>
            <a:ext cx="31347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INFORMATION ARCHITECTURE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8955" y="545290"/>
            <a:ext cx="230977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USABILITY</a:t>
            </a:r>
            <a:endParaRPr lang="en-US" sz="28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1" y="4729685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Color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Shape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Texture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Space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Form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Typography</a:t>
            </a:r>
          </a:p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0467" y="4609693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Harmony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Balance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Hierarchy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Scale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Dominance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Similarity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Contrast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9087" y="4816323"/>
            <a:ext cx="1589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Organization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Labeling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Navigation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1677" y="4436532"/>
            <a:ext cx="2675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Choices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Exemplars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Focused navigation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Front doors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Growth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Diverse classification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Disclosure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Objects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5191" y="3352518"/>
            <a:ext cx="2027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Cognitive load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Mental models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Decision making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9353" y="820056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Card sorting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User personas</a:t>
            </a:r>
          </a:p>
          <a:p>
            <a:pPr algn="ctr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Wireframing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Taxonomies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Content modeling</a:t>
            </a:r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91282" y="678521"/>
            <a:ext cx="167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Learnable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Effective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Efficient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1493" y="1190625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Useful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Consistent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Simple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Communication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Good error </a:t>
            </a:r>
            <a:r>
              <a:rPr lang="en-US" dirty="0" err="1" smtClean="0">
                <a:solidFill>
                  <a:srgbClr val="008000"/>
                </a:solidFill>
              </a:rPr>
              <a:t>mgt</a:t>
            </a:r>
            <a:endParaRPr lang="en-US" dirty="0" smtClean="0">
              <a:solidFill>
                <a:srgbClr val="008000"/>
              </a:solidFill>
            </a:endParaRP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Minimal workload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7322" y="1029830"/>
            <a:ext cx="26090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Visibility </a:t>
            </a:r>
            <a:r>
              <a:rPr lang="en-US" sz="1200" dirty="0">
                <a:solidFill>
                  <a:srgbClr val="008000"/>
                </a:solidFill>
              </a:rPr>
              <a:t>of system status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Match </a:t>
            </a:r>
            <a:r>
              <a:rPr lang="en-US" sz="1200" dirty="0">
                <a:solidFill>
                  <a:srgbClr val="008000"/>
                </a:solidFill>
              </a:rPr>
              <a:t>between system and the real world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User </a:t>
            </a:r>
            <a:r>
              <a:rPr lang="en-US" sz="1200" dirty="0">
                <a:solidFill>
                  <a:srgbClr val="008000"/>
                </a:solidFill>
              </a:rPr>
              <a:t>control and freedom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Consistency </a:t>
            </a:r>
            <a:r>
              <a:rPr lang="en-US" sz="1200" dirty="0">
                <a:solidFill>
                  <a:srgbClr val="008000"/>
                </a:solidFill>
              </a:rPr>
              <a:t>and standards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Error </a:t>
            </a:r>
            <a:r>
              <a:rPr lang="en-US" sz="1200" dirty="0">
                <a:solidFill>
                  <a:srgbClr val="008000"/>
                </a:solidFill>
              </a:rPr>
              <a:t>prevention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Recognition </a:t>
            </a:r>
            <a:r>
              <a:rPr lang="en-US" sz="1200" dirty="0">
                <a:solidFill>
                  <a:srgbClr val="008000"/>
                </a:solidFill>
              </a:rPr>
              <a:t>rather than recall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Flexibility </a:t>
            </a:r>
            <a:r>
              <a:rPr lang="en-US" sz="1200" dirty="0">
                <a:solidFill>
                  <a:srgbClr val="008000"/>
                </a:solidFill>
              </a:rPr>
              <a:t>and efficiency of use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Aesthetic </a:t>
            </a:r>
            <a:r>
              <a:rPr lang="en-US" sz="1200" dirty="0">
                <a:solidFill>
                  <a:srgbClr val="008000"/>
                </a:solidFill>
              </a:rPr>
              <a:t>and minimalist </a:t>
            </a:r>
            <a:r>
              <a:rPr lang="en-US" sz="1200" dirty="0" smtClean="0">
                <a:solidFill>
                  <a:srgbClr val="008000"/>
                </a:solidFill>
              </a:rPr>
              <a:t>   design</a:t>
            </a:r>
            <a:endParaRPr lang="en-US" sz="1200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Help </a:t>
            </a:r>
            <a:r>
              <a:rPr lang="en-US" sz="1200" dirty="0">
                <a:solidFill>
                  <a:srgbClr val="008000"/>
                </a:solidFill>
              </a:rPr>
              <a:t>users recognize, </a:t>
            </a:r>
            <a:r>
              <a:rPr lang="en-US" sz="1200" dirty="0" smtClean="0">
                <a:solidFill>
                  <a:srgbClr val="008000"/>
                </a:solidFill>
              </a:rPr>
              <a:t>  diagnose</a:t>
            </a:r>
            <a:r>
              <a:rPr lang="en-US" sz="1200" dirty="0">
                <a:solidFill>
                  <a:srgbClr val="008000"/>
                </a:solidFill>
              </a:rPr>
              <a:t>, and recover from errors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Help </a:t>
            </a:r>
            <a:r>
              <a:rPr lang="en-US" sz="1200" dirty="0">
                <a:solidFill>
                  <a:srgbClr val="008000"/>
                </a:solidFill>
              </a:rPr>
              <a:t>and documentation</a:t>
            </a:r>
          </a:p>
          <a:p>
            <a:endParaRPr lang="en-US" sz="1200" dirty="0">
              <a:solidFill>
                <a:srgbClr val="008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64840" y="3768684"/>
            <a:ext cx="2861697" cy="1410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99444" y="4286451"/>
            <a:ext cx="3773" cy="219833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64189" y="696588"/>
            <a:ext cx="1588407" cy="239719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4" y="4711644"/>
            <a:ext cx="439056" cy="439056"/>
          </a:xfrm>
          <a:prstGeom prst="rect">
            <a:avLst/>
          </a:prstGeom>
        </p:spPr>
      </p:pic>
      <p:pic>
        <p:nvPicPr>
          <p:cNvPr id="23" name="Picture 22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383" y="4391195"/>
            <a:ext cx="439056" cy="439056"/>
          </a:xfrm>
          <a:prstGeom prst="rect">
            <a:avLst/>
          </a:prstGeom>
        </p:spPr>
      </p:pic>
      <p:pic>
        <p:nvPicPr>
          <p:cNvPr id="24" name="Picture 23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6" y="594892"/>
            <a:ext cx="439056" cy="4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9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45A2A-3BF9-473D-A9A6-E17959A3011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67" y="0"/>
            <a:ext cx="90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Web Design </a:t>
            </a:r>
            <a:r>
              <a:rPr lang="mr-IN" sz="2000" b="1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drawing the eye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579" y="401053"/>
            <a:ext cx="5320632" cy="133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3442" y="4045329"/>
            <a:ext cx="31347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VISUAL DESIGN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0672" y="2666297"/>
            <a:ext cx="31347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INFORMATION ARCHITECTURE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8955" y="545290"/>
            <a:ext cx="230977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USABILITY</a:t>
            </a:r>
            <a:endParaRPr lang="en-US" sz="28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1" y="4742014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Color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Shape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Texture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Space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Form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Typography</a:t>
            </a:r>
          </a:p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9087" y="4816323"/>
            <a:ext cx="1589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Organization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Labeling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Navigation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Search</a:t>
            </a:r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7322" y="1029830"/>
            <a:ext cx="26090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Visibility </a:t>
            </a:r>
            <a:r>
              <a:rPr lang="en-US" sz="1200" dirty="0">
                <a:solidFill>
                  <a:srgbClr val="008000"/>
                </a:solidFill>
              </a:rPr>
              <a:t>of system status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Match </a:t>
            </a:r>
            <a:r>
              <a:rPr lang="en-US" sz="1200" dirty="0">
                <a:solidFill>
                  <a:srgbClr val="008000"/>
                </a:solidFill>
              </a:rPr>
              <a:t>between system and the real world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User </a:t>
            </a:r>
            <a:r>
              <a:rPr lang="en-US" sz="1200" dirty="0">
                <a:solidFill>
                  <a:srgbClr val="008000"/>
                </a:solidFill>
              </a:rPr>
              <a:t>control and freedom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Consistency </a:t>
            </a:r>
            <a:r>
              <a:rPr lang="en-US" sz="1200" dirty="0">
                <a:solidFill>
                  <a:srgbClr val="008000"/>
                </a:solidFill>
              </a:rPr>
              <a:t>and standards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Error </a:t>
            </a:r>
            <a:r>
              <a:rPr lang="en-US" sz="1200" dirty="0">
                <a:solidFill>
                  <a:srgbClr val="008000"/>
                </a:solidFill>
              </a:rPr>
              <a:t>prevention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Recognition </a:t>
            </a:r>
            <a:r>
              <a:rPr lang="en-US" sz="1200" dirty="0">
                <a:solidFill>
                  <a:srgbClr val="008000"/>
                </a:solidFill>
              </a:rPr>
              <a:t>rather than recall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Flexibility </a:t>
            </a:r>
            <a:r>
              <a:rPr lang="en-US" sz="1200" dirty="0">
                <a:solidFill>
                  <a:srgbClr val="008000"/>
                </a:solidFill>
              </a:rPr>
              <a:t>and efficiency of use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Aesthetic </a:t>
            </a:r>
            <a:r>
              <a:rPr lang="en-US" sz="1200" dirty="0">
                <a:solidFill>
                  <a:srgbClr val="008000"/>
                </a:solidFill>
              </a:rPr>
              <a:t>and minimalist </a:t>
            </a:r>
            <a:r>
              <a:rPr lang="en-US" sz="1200" dirty="0" smtClean="0">
                <a:solidFill>
                  <a:srgbClr val="008000"/>
                </a:solidFill>
              </a:rPr>
              <a:t>   design</a:t>
            </a:r>
            <a:endParaRPr lang="en-US" sz="1200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Help </a:t>
            </a:r>
            <a:r>
              <a:rPr lang="en-US" sz="1200" dirty="0">
                <a:solidFill>
                  <a:srgbClr val="008000"/>
                </a:solidFill>
              </a:rPr>
              <a:t>users recognize, </a:t>
            </a:r>
            <a:r>
              <a:rPr lang="en-US" sz="1200" dirty="0" smtClean="0">
                <a:solidFill>
                  <a:srgbClr val="008000"/>
                </a:solidFill>
              </a:rPr>
              <a:t>  diagnose</a:t>
            </a:r>
            <a:r>
              <a:rPr lang="en-US" sz="1200" dirty="0">
                <a:solidFill>
                  <a:srgbClr val="008000"/>
                </a:solidFill>
              </a:rPr>
              <a:t>, and recover from errors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rgbClr val="008000"/>
                </a:solidFill>
              </a:rPr>
              <a:t>Help </a:t>
            </a:r>
            <a:r>
              <a:rPr lang="en-US" sz="1200" dirty="0">
                <a:solidFill>
                  <a:srgbClr val="008000"/>
                </a:solidFill>
              </a:rPr>
              <a:t>and documentation</a:t>
            </a:r>
          </a:p>
          <a:p>
            <a:endParaRPr lang="en-US" sz="1200" dirty="0">
              <a:solidFill>
                <a:srgbClr val="008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64840" y="3768684"/>
            <a:ext cx="2861697" cy="1410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99444" y="4286451"/>
            <a:ext cx="3773" cy="219833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64189" y="696588"/>
            <a:ext cx="1588407" cy="239719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4" y="4711644"/>
            <a:ext cx="439056" cy="439056"/>
          </a:xfrm>
          <a:prstGeom prst="rect">
            <a:avLst/>
          </a:prstGeom>
        </p:spPr>
      </p:pic>
      <p:pic>
        <p:nvPicPr>
          <p:cNvPr id="23" name="Picture 22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383" y="4391195"/>
            <a:ext cx="439056" cy="439056"/>
          </a:xfrm>
          <a:prstGeom prst="rect">
            <a:avLst/>
          </a:prstGeom>
        </p:spPr>
      </p:pic>
      <p:pic>
        <p:nvPicPr>
          <p:cNvPr id="24" name="Picture 23" descr="icon-to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6" y="594892"/>
            <a:ext cx="439056" cy="43905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7204977" y="4812759"/>
            <a:ext cx="1647734" cy="3900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8777" y="5581608"/>
            <a:ext cx="1647734" cy="3900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7525" y="1763045"/>
            <a:ext cx="2333752" cy="54692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0" y="1035636"/>
            <a:ext cx="2724860" cy="6164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399105" y="1697977"/>
            <a:ext cx="2022067" cy="681518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020772" y="1491807"/>
            <a:ext cx="1504221" cy="357541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618336" y="2581210"/>
            <a:ext cx="2128591" cy="357541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942055" y="3621297"/>
            <a:ext cx="2128591" cy="357541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79112" y="5248724"/>
            <a:ext cx="2128591" cy="357541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916101" y="6370662"/>
            <a:ext cx="2128591" cy="357541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81677" y="4436532"/>
            <a:ext cx="2675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Choices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Exemplars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Focused navigation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Front doors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Growth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Diverse classification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Disclosure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Objects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1493" y="1190625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Useful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Consistent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Simple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Communication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Good error </a:t>
            </a:r>
            <a:r>
              <a:rPr lang="en-US" dirty="0" err="1" smtClean="0">
                <a:solidFill>
                  <a:srgbClr val="008000"/>
                </a:solidFill>
              </a:rPr>
              <a:t>mgt</a:t>
            </a:r>
            <a:endParaRPr lang="en-US" dirty="0" smtClean="0">
              <a:solidFill>
                <a:srgbClr val="008000"/>
              </a:solidFill>
            </a:endParaRP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Minimal workload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5191" y="3352518"/>
            <a:ext cx="2027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Cognitive load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Mental models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Decision making</a:t>
            </a:r>
          </a:p>
        </p:txBody>
      </p:sp>
      <p:sp>
        <p:nvSpPr>
          <p:cNvPr id="36" name="Oval 35"/>
          <p:cNvSpPr/>
          <p:nvPr/>
        </p:nvSpPr>
        <p:spPr>
          <a:xfrm>
            <a:off x="2280992" y="4632274"/>
            <a:ext cx="1565870" cy="357541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260777" y="5203860"/>
            <a:ext cx="1565870" cy="357541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248447" y="5721677"/>
            <a:ext cx="1565870" cy="357541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40467" y="4622022"/>
            <a:ext cx="158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Harmony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Balance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Hierarchy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Scale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Dominance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Similarity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Contrast</a:t>
            </a:r>
          </a:p>
        </p:txBody>
      </p:sp>
      <p:sp>
        <p:nvSpPr>
          <p:cNvPr id="39" name="Oval 38"/>
          <p:cNvSpPr/>
          <p:nvPr/>
        </p:nvSpPr>
        <p:spPr>
          <a:xfrm>
            <a:off x="4393811" y="679120"/>
            <a:ext cx="1565870" cy="357541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09243" y="2354837"/>
            <a:ext cx="2333752" cy="2308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07880" y="6128536"/>
            <a:ext cx="1647734" cy="3900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459903" y="1250706"/>
            <a:ext cx="1446015" cy="357541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391282" y="678521"/>
            <a:ext cx="167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Learnable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Effective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Efficient</a:t>
            </a:r>
          </a:p>
        </p:txBody>
      </p:sp>
      <p:sp>
        <p:nvSpPr>
          <p:cNvPr id="43" name="Oval 42"/>
          <p:cNvSpPr/>
          <p:nvPr/>
        </p:nvSpPr>
        <p:spPr>
          <a:xfrm>
            <a:off x="6568277" y="822618"/>
            <a:ext cx="1581641" cy="390075"/>
          </a:xfrm>
          <a:prstGeom prst="ellipse">
            <a:avLst/>
          </a:prstGeom>
          <a:solidFill>
            <a:srgbClr val="FFFF00"/>
          </a:solidFill>
          <a:ln w="25400">
            <a:noFill/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69353" y="820056"/>
            <a:ext cx="202716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Card sorting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User personas</a:t>
            </a:r>
          </a:p>
          <a:p>
            <a:pPr algn="ctr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Wireframing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Taxonomies</a:t>
            </a: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Content modeling</a:t>
            </a:r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0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What is Negotiation and  Why are Negotiation  Skills Important?&amp;quot;&quot;/&gt;&lt;property id=&quot;20307&quot; value=&quot;265&quot;/&gt;&lt;/object&gt;&lt;object type=&quot;3&quot; unique_id=&quot;10004&quot;&gt;&lt;property id=&quot;20148&quot; value=&quot;5&quot;/&gt;&lt;property id=&quot;20300&quot; value=&quot;Slide 2 - &amp;quot;Learning  Objectives &amp;quot;&quot;/&gt;&lt;property id=&quot;20307&quot; value=&quot;374&quot;/&gt;&lt;/object&gt;&lt;object type=&quot;3&quot; unique_id=&quot;10005&quot;&gt;&lt;property id=&quot;20148&quot; value=&quot;5&quot;/&gt;&lt;property id=&quot;20300&quot; value=&quot;Slide 3 - &amp;quot;Cone of Learning After 2 weeks we tend to remember…&amp;quot;&quot;/&gt;&lt;property id=&quot;20307&quot; value=&quot;389&quot;/&gt;&lt;/object&gt;&lt;object type=&quot;3&quot; unique_id=&quot;10006&quot;&gt;&lt;property id=&quot;20148&quot; value=&quot;5&quot;/&gt;&lt;property id=&quot;20300&quot; value=&quot;Slide 4 - &amp;quot;Negotiation&amp;quot;&quot;/&gt;&lt;property id=&quot;20307&quot; value=&quot;408&quot;/&gt;&lt;/object&gt;&lt;object type=&quot;3&quot; unique_id=&quot;10007&quot;&gt;&lt;property id=&quot;20148&quot; value=&quot;5&quot;/&gt;&lt;property id=&quot;20300&quot; value=&quot;Slide 5 - &amp;quot;Why are Negotiation Skills So Critical Now?&amp;quot;&quot;/&gt;&lt;property id=&quot;20307&quot; value=&quot;409&quot;/&gt;&lt;/object&gt;&lt;object type=&quot;3&quot; unique_id=&quot;10008&quot;&gt;&lt;property id=&quot;20148&quot; value=&quot;5&quot;/&gt;&lt;property id=&quot;20300&quot; value=&quot;Slide 6 - &amp;quot;Why Negotiation Skills are Essential&amp;quot;&quot;/&gt;&lt;property id=&quot;20307&quot; value=&quot;445&quot;/&gt;&lt;/object&gt;&lt;object type=&quot;3&quot; unique_id=&quot;10009&quot;&gt;&lt;property id=&quot;20148&quot; value=&quot;5&quot;/&gt;&lt;property id=&quot;20300&quot; value=&quot;Slide 7 - &amp;quot;Everyday Negotiation Skills:  The Woman’s Story&amp;quot;&quot;/&gt;&lt;property id=&quot;20307&quot; value=&quot;411&quot;/&gt;&lt;/object&gt;&lt;object type=&quot;3&quot; unique_id=&quot;10010&quot;&gt;&lt;property id=&quot;20148&quot; value=&quot;5&quot;/&gt;&lt;property id=&quot;20300&quot; value=&quot;Slide 8 - &amp;quot;Distributive Negotiation   &amp;quot;&quot;/&gt;&lt;property id=&quot;20307&quot; value=&quot;410&quot;/&gt;&lt;/object&gt;&lt;object type=&quot;3&quot; unique_id=&quot;10011&quot;&gt;&lt;property id=&quot;20148&quot; value=&quot;5&quot;/&gt;&lt;property id=&quot;20300&quot; value=&quot;Slide 9 - &amp;quot;Types of Negotiation&amp;quot;&quot;/&gt;&lt;property id=&quot;20307&quot; value=&quot;41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nline_Comm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22554</TotalTime>
  <Words>2165</Words>
  <Application>Microsoft Macintosh PowerPoint</Application>
  <PresentationFormat>On-screen Show (4:3)</PresentationFormat>
  <Paragraphs>679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Online_Comm[1]</vt:lpstr>
      <vt:lpstr>Web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you won’t make me think, right?</vt:lpstr>
    </vt:vector>
  </TitlesOfParts>
  <Company>Simmons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Simmons College</dc:creator>
  <cp:lastModifiedBy>Caryn Anderson</cp:lastModifiedBy>
  <cp:revision>540</cp:revision>
  <cp:lastPrinted>2015-01-23T00:03:01Z</cp:lastPrinted>
  <dcterms:created xsi:type="dcterms:W3CDTF">2015-02-16T21:34:22Z</dcterms:created>
  <dcterms:modified xsi:type="dcterms:W3CDTF">2017-08-24T12:05:40Z</dcterms:modified>
</cp:coreProperties>
</file>